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Dela Gothic One"/>
      <p:regular r:id="rId17"/>
    </p:embeddedFont>
    <p:embeddedFont>
      <p:font typeface="DM Sans"/>
      <p:regular r:id="rId18"/>
    </p:embeddedFont>
    <p:embeddedFont>
      <p:font typeface="DM Sans"/>
      <p:regular r:id="rId19"/>
    </p:embeddedFont>
    <p:embeddedFont>
      <p:font typeface="DM Sans"/>
      <p:regular r:id="rId20"/>
    </p:embeddedFont>
    <p:embeddedFont>
      <p:font typeface="DM Sans"/>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563928"/>
          </a:xfrm>
          <a:prstGeom prst="rect">
            <a:avLst/>
          </a:prstGeom>
          <a:solidFill>
            <a:srgbClr val="0A0A0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4243"/>
          </a:xfrm>
          <a:prstGeom prst="rect">
            <a:avLst/>
          </a:prstGeom>
          <a:solidFill>
            <a:srgbClr val="0A0A0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0A0A0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slideLayout" Target="../slideLayouts/slideLayout8.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14748" y="2466499"/>
            <a:ext cx="4944904" cy="3296603"/>
          </a:xfrm>
          <a:prstGeom prst="rect">
            <a:avLst/>
          </a:prstGeom>
        </p:spPr>
      </p:pic>
      <p:sp>
        <p:nvSpPr>
          <p:cNvPr id="4" name="Text 0"/>
          <p:cNvSpPr/>
          <p:nvPr/>
        </p:nvSpPr>
        <p:spPr>
          <a:xfrm>
            <a:off x="758309" y="1472089"/>
            <a:ext cx="7627382" cy="2950726"/>
          </a:xfrm>
          <a:prstGeom prst="rect">
            <a:avLst/>
          </a:prstGeom>
          <a:noFill/>
          <a:ln/>
        </p:spPr>
        <p:txBody>
          <a:bodyPr wrap="square" lIns="0" tIns="0" rIns="0" bIns="0" rtlCol="0" anchor="t"/>
          <a:lstStyle/>
          <a:p>
            <a:pPr indent="0" marL="0">
              <a:lnSpc>
                <a:spcPts val="7700"/>
              </a:lnSpc>
              <a:buNone/>
            </a:pPr>
            <a:r>
              <a:rPr lang="en-US" sz="6150" dirty="0">
                <a:solidFill>
                  <a:srgbClr val="FAEBEB"/>
                </a:solidFill>
                <a:latin typeface="Dela Gothic One" pitchFamily="34" charset="0"/>
                <a:ea typeface="Dela Gothic One" pitchFamily="34" charset="-122"/>
                <a:cs typeface="Dela Gothic One" pitchFamily="34" charset="-120"/>
              </a:rPr>
              <a:t>Primary and Secondary Markets</a:t>
            </a:r>
            <a:endParaRPr lang="en-US" sz="6150" dirty="0"/>
          </a:p>
        </p:txBody>
      </p:sp>
      <p:sp>
        <p:nvSpPr>
          <p:cNvPr id="5" name="Text 1"/>
          <p:cNvSpPr/>
          <p:nvPr/>
        </p:nvSpPr>
        <p:spPr>
          <a:xfrm>
            <a:off x="758309" y="4747736"/>
            <a:ext cx="7627382" cy="138684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Financial markets play a crucial role in facilitating the flow of capital between investors and businesses. Understanding the distinction between primary and secondary markets is essential for navigating the complexities of financial transactions.</a:t>
            </a:r>
            <a:endParaRPr lang="en-US" sz="1700" dirty="0"/>
          </a:p>
        </p:txBody>
      </p:sp>
      <p:sp>
        <p:nvSpPr>
          <p:cNvPr id="6" name="Shape 2"/>
          <p:cNvSpPr/>
          <p:nvPr/>
        </p:nvSpPr>
        <p:spPr>
          <a:xfrm>
            <a:off x="758309" y="6394490"/>
            <a:ext cx="346591" cy="346591"/>
          </a:xfrm>
          <a:prstGeom prst="roundRect">
            <a:avLst>
              <a:gd name="adj" fmla="val 26380043"/>
            </a:avLst>
          </a:prstGeom>
          <a:solidFill>
            <a:srgbClr val="5B7F42"/>
          </a:solidFill>
          <a:ln w="7620">
            <a:solidFill>
              <a:srgbClr val="FFFFFF"/>
            </a:solidFill>
            <a:prstDash val="solid"/>
          </a:ln>
        </p:spPr>
      </p:sp>
      <p:sp>
        <p:nvSpPr>
          <p:cNvPr id="7" name="Text 3"/>
          <p:cNvSpPr/>
          <p:nvPr/>
        </p:nvSpPr>
        <p:spPr>
          <a:xfrm>
            <a:off x="856774" y="6519029"/>
            <a:ext cx="149543" cy="97512"/>
          </a:xfrm>
          <a:prstGeom prst="rect">
            <a:avLst/>
          </a:prstGeom>
          <a:noFill/>
          <a:ln/>
        </p:spPr>
        <p:txBody>
          <a:bodyPr wrap="none" lIns="0" tIns="0" rIns="0" bIns="0" rtlCol="0" anchor="t"/>
          <a:lstStyle/>
          <a:p>
            <a:pPr algn="ctr" indent="0" marL="0">
              <a:lnSpc>
                <a:spcPts val="750"/>
              </a:lnSpc>
              <a:buNone/>
            </a:pPr>
            <a:r>
              <a:rPr lang="en-US" sz="750" dirty="0">
                <a:solidFill>
                  <a:srgbClr val="FFFFFF"/>
                </a:solidFill>
                <a:latin typeface="DM Sans" pitchFamily="34" charset="0"/>
                <a:ea typeface="DM Sans" pitchFamily="34" charset="-122"/>
                <a:cs typeface="DM Sans" pitchFamily="34" charset="-120"/>
              </a:rPr>
              <a:t>AM</a:t>
            </a:r>
            <a:endParaRPr lang="en-US" sz="750" dirty="0"/>
          </a:p>
        </p:txBody>
      </p:sp>
      <p:sp>
        <p:nvSpPr>
          <p:cNvPr id="8" name="Text 4"/>
          <p:cNvSpPr/>
          <p:nvPr/>
        </p:nvSpPr>
        <p:spPr>
          <a:xfrm>
            <a:off x="1213128" y="6378297"/>
            <a:ext cx="2501265" cy="379214"/>
          </a:xfrm>
          <a:prstGeom prst="rect">
            <a:avLst/>
          </a:prstGeom>
          <a:noFill/>
          <a:ln/>
        </p:spPr>
        <p:txBody>
          <a:bodyPr wrap="none" lIns="0" tIns="0" rIns="0" bIns="0" rtlCol="0" anchor="t"/>
          <a:lstStyle/>
          <a:p>
            <a:pPr algn="l" indent="0" marL="0">
              <a:lnSpc>
                <a:spcPts val="2950"/>
              </a:lnSpc>
              <a:buNone/>
            </a:pPr>
            <a:r>
              <a:rPr lang="en-US" sz="2100" b="1" dirty="0">
                <a:solidFill>
                  <a:srgbClr val="FFE5E5"/>
                </a:solidFill>
                <a:latin typeface="DM Sans" pitchFamily="34" charset="0"/>
                <a:ea typeface="DM Sans" pitchFamily="34" charset="-122"/>
                <a:cs typeface="DM Sans" pitchFamily="34" charset="-120"/>
              </a:rPr>
              <a:t>by Anoop Mohanty</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08196"/>
          </a:xfrm>
          <a:prstGeom prst="rect">
            <a:avLst/>
          </a:prstGeom>
        </p:spPr>
      </p:pic>
      <p:pic>
        <p:nvPicPr>
          <p:cNvPr id="3" name="Image 1" descr="preencoded.png">    </p:cNvPr>
          <p:cNvPicPr>
            <a:picLocks noChangeAspect="1"/>
          </p:cNvPicPr>
          <p:nvPr/>
        </p:nvPicPr>
        <p:blipFill>
          <a:blip r:embed="rId2"/>
          <a:stretch>
            <a:fillRect/>
          </a:stretch>
        </p:blipFill>
        <p:spPr>
          <a:xfrm>
            <a:off x="5620822" y="270748"/>
            <a:ext cx="3388757" cy="2166699"/>
          </a:xfrm>
          <a:prstGeom prst="rect">
            <a:avLst/>
          </a:prstGeom>
        </p:spPr>
      </p:pic>
      <p:sp>
        <p:nvSpPr>
          <p:cNvPr id="4" name="Text 0"/>
          <p:cNvSpPr/>
          <p:nvPr/>
        </p:nvSpPr>
        <p:spPr>
          <a:xfrm>
            <a:off x="758309" y="3885724"/>
            <a:ext cx="10408920" cy="712708"/>
          </a:xfrm>
          <a:prstGeom prst="rect">
            <a:avLst/>
          </a:prstGeom>
          <a:noFill/>
          <a:ln/>
        </p:spPr>
        <p:txBody>
          <a:bodyPr wrap="non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Conclusion and Key Takeaways</a:t>
            </a:r>
            <a:endParaRPr lang="en-US" sz="4450" dirty="0"/>
          </a:p>
        </p:txBody>
      </p:sp>
      <p:sp>
        <p:nvSpPr>
          <p:cNvPr id="5" name="Text 1"/>
          <p:cNvSpPr/>
          <p:nvPr/>
        </p:nvSpPr>
        <p:spPr>
          <a:xfrm>
            <a:off x="758309" y="4923353"/>
            <a:ext cx="13113782" cy="69342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Understanding the difference between primary and secondary markets is crucial for investors and businesses. The primary market allows issuers to raise capital, while the secondary market provides liquidity and price discovery for investors.</a:t>
            </a:r>
            <a:endParaRPr lang="en-US" sz="1700" dirty="0"/>
          </a:p>
        </p:txBody>
      </p:sp>
      <p:sp>
        <p:nvSpPr>
          <p:cNvPr id="6" name="Text 2"/>
          <p:cNvSpPr/>
          <p:nvPr/>
        </p:nvSpPr>
        <p:spPr>
          <a:xfrm>
            <a:off x="1104781" y="5860494"/>
            <a:ext cx="12767310"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Primary markets involve the initial issuance of securities.</a:t>
            </a:r>
            <a:endParaRPr lang="en-US" sz="1700" dirty="0"/>
          </a:p>
        </p:txBody>
      </p:sp>
      <p:sp>
        <p:nvSpPr>
          <p:cNvPr id="7" name="Text 3"/>
          <p:cNvSpPr/>
          <p:nvPr/>
        </p:nvSpPr>
        <p:spPr>
          <a:xfrm>
            <a:off x="1104781" y="6282928"/>
            <a:ext cx="12767310"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Secondary markets involve the trading of existing securities.</a:t>
            </a:r>
            <a:endParaRPr lang="en-US" sz="1700" dirty="0"/>
          </a:p>
        </p:txBody>
      </p:sp>
      <p:sp>
        <p:nvSpPr>
          <p:cNvPr id="8" name="Text 4"/>
          <p:cNvSpPr/>
          <p:nvPr/>
        </p:nvSpPr>
        <p:spPr>
          <a:xfrm>
            <a:off x="1104781" y="6705362"/>
            <a:ext cx="12767310"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Both markets play a vital role in the financial system.</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00699" y="2716173"/>
            <a:ext cx="4972883" cy="2797254"/>
          </a:xfrm>
          <a:prstGeom prst="rect">
            <a:avLst/>
          </a:prstGeom>
        </p:spPr>
      </p:pic>
      <p:sp>
        <p:nvSpPr>
          <p:cNvPr id="4" name="Text 0"/>
          <p:cNvSpPr/>
          <p:nvPr/>
        </p:nvSpPr>
        <p:spPr>
          <a:xfrm>
            <a:off x="719018" y="731520"/>
            <a:ext cx="7705963" cy="1351598"/>
          </a:xfrm>
          <a:prstGeom prst="rect">
            <a:avLst/>
          </a:prstGeom>
          <a:noFill/>
          <a:ln/>
        </p:spPr>
        <p:txBody>
          <a:bodyPr wrap="square" lIns="0" tIns="0" rIns="0" bIns="0" rtlCol="0" anchor="t"/>
          <a:lstStyle/>
          <a:p>
            <a:pPr indent="0" marL="0">
              <a:lnSpc>
                <a:spcPts val="5300"/>
              </a:lnSpc>
              <a:buNone/>
            </a:pPr>
            <a:r>
              <a:rPr lang="en-US" sz="4250" dirty="0">
                <a:solidFill>
                  <a:srgbClr val="FAEBEB"/>
                </a:solidFill>
                <a:latin typeface="Dela Gothic One" pitchFamily="34" charset="0"/>
                <a:ea typeface="Dela Gothic One" pitchFamily="34" charset="-122"/>
                <a:cs typeface="Dela Gothic One" pitchFamily="34" charset="-120"/>
              </a:rPr>
              <a:t>Definition of Primary Market</a:t>
            </a:r>
            <a:endParaRPr lang="en-US" sz="4250" dirty="0"/>
          </a:p>
        </p:txBody>
      </p:sp>
      <p:sp>
        <p:nvSpPr>
          <p:cNvPr id="5" name="Text 1"/>
          <p:cNvSpPr/>
          <p:nvPr/>
        </p:nvSpPr>
        <p:spPr>
          <a:xfrm>
            <a:off x="719018" y="2391251"/>
            <a:ext cx="7705963" cy="657225"/>
          </a:xfrm>
          <a:prstGeom prst="rect">
            <a:avLst/>
          </a:prstGeom>
          <a:noFill/>
          <a:ln/>
        </p:spPr>
        <p:txBody>
          <a:bodyPr wrap="square" lIns="0" tIns="0" rIns="0" bIns="0" rtlCol="0" anchor="t"/>
          <a:lstStyle/>
          <a:p>
            <a:pPr indent="0" marL="0">
              <a:lnSpc>
                <a:spcPts val="2550"/>
              </a:lnSpc>
              <a:buNone/>
            </a:pPr>
            <a:r>
              <a:rPr lang="en-US" sz="1600" dirty="0">
                <a:solidFill>
                  <a:srgbClr val="FFE5E5"/>
                </a:solidFill>
                <a:latin typeface="DM Sans" pitchFamily="34" charset="0"/>
                <a:ea typeface="DM Sans" pitchFamily="34" charset="-122"/>
                <a:cs typeface="DM Sans" pitchFamily="34" charset="-120"/>
              </a:rPr>
              <a:t>The primary market is where new securities are issued for the first time. This is the initial offering of shares or bonds directly from the issuer to investors.</a:t>
            </a:r>
            <a:endParaRPr lang="en-US" sz="1600" dirty="0"/>
          </a:p>
        </p:txBody>
      </p:sp>
      <p:sp>
        <p:nvSpPr>
          <p:cNvPr id="6" name="Shape 2"/>
          <p:cNvSpPr/>
          <p:nvPr/>
        </p:nvSpPr>
        <p:spPr>
          <a:xfrm>
            <a:off x="719018" y="3510677"/>
            <a:ext cx="462201" cy="462201"/>
          </a:xfrm>
          <a:prstGeom prst="roundRect">
            <a:avLst>
              <a:gd name="adj" fmla="val 18668"/>
            </a:avLst>
          </a:prstGeom>
          <a:solidFill>
            <a:srgbClr val="740B0B"/>
          </a:solidFill>
          <a:ln w="7620">
            <a:solidFill>
              <a:srgbClr val="8D2424"/>
            </a:solidFill>
            <a:prstDash val="solid"/>
          </a:ln>
        </p:spPr>
      </p:sp>
      <p:sp>
        <p:nvSpPr>
          <p:cNvPr id="7" name="Text 3"/>
          <p:cNvSpPr/>
          <p:nvPr/>
        </p:nvSpPr>
        <p:spPr>
          <a:xfrm>
            <a:off x="854750" y="3579614"/>
            <a:ext cx="190738" cy="324326"/>
          </a:xfrm>
          <a:prstGeom prst="rect">
            <a:avLst/>
          </a:prstGeom>
          <a:noFill/>
          <a:ln/>
        </p:spPr>
        <p:txBody>
          <a:bodyPr wrap="none" lIns="0" tIns="0" rIns="0" bIns="0" rtlCol="0" anchor="t"/>
          <a:lstStyle/>
          <a:p>
            <a:pPr algn="ctr" indent="0" marL="0">
              <a:lnSpc>
                <a:spcPts val="2550"/>
              </a:lnSpc>
              <a:buNone/>
            </a:pPr>
            <a:r>
              <a:rPr lang="en-US" sz="2550" dirty="0">
                <a:solidFill>
                  <a:srgbClr val="FFE5E5"/>
                </a:solidFill>
                <a:latin typeface="Dela Gothic One" pitchFamily="34" charset="0"/>
                <a:ea typeface="Dela Gothic One" pitchFamily="34" charset="-122"/>
                <a:cs typeface="Dela Gothic One" pitchFamily="34" charset="-120"/>
              </a:rPr>
              <a:t>1</a:t>
            </a:r>
            <a:endParaRPr lang="en-US" sz="2550" dirty="0"/>
          </a:p>
        </p:txBody>
      </p:sp>
      <p:sp>
        <p:nvSpPr>
          <p:cNvPr id="8" name="Text 4"/>
          <p:cNvSpPr/>
          <p:nvPr/>
        </p:nvSpPr>
        <p:spPr>
          <a:xfrm>
            <a:off x="1386602" y="3510677"/>
            <a:ext cx="3082766" cy="675561"/>
          </a:xfrm>
          <a:prstGeom prst="rect">
            <a:avLst/>
          </a:prstGeom>
          <a:noFill/>
          <a:ln/>
        </p:spPr>
        <p:txBody>
          <a:bodyPr wrap="square" lIns="0" tIns="0" rIns="0" bIns="0" rtlCol="0" anchor="t"/>
          <a:lstStyle/>
          <a:p>
            <a:pPr indent="0" marL="0">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Initial Public Offerings (IPOs)</a:t>
            </a:r>
            <a:endParaRPr lang="en-US" sz="2100" dirty="0"/>
          </a:p>
        </p:txBody>
      </p:sp>
      <p:sp>
        <p:nvSpPr>
          <p:cNvPr id="9" name="Text 5"/>
          <p:cNvSpPr/>
          <p:nvPr/>
        </p:nvSpPr>
        <p:spPr>
          <a:xfrm>
            <a:off x="1386602" y="4309467"/>
            <a:ext cx="3082766" cy="985837"/>
          </a:xfrm>
          <a:prstGeom prst="rect">
            <a:avLst/>
          </a:prstGeom>
          <a:noFill/>
          <a:ln/>
        </p:spPr>
        <p:txBody>
          <a:bodyPr wrap="square" lIns="0" tIns="0" rIns="0" bIns="0" rtlCol="0" anchor="t"/>
          <a:lstStyle/>
          <a:p>
            <a:pPr indent="0" marL="0">
              <a:lnSpc>
                <a:spcPts val="2550"/>
              </a:lnSpc>
              <a:buNone/>
            </a:pPr>
            <a:r>
              <a:rPr lang="en-US" sz="1600" dirty="0">
                <a:solidFill>
                  <a:srgbClr val="FFE5E5"/>
                </a:solidFill>
                <a:latin typeface="DM Sans" pitchFamily="34" charset="0"/>
                <a:ea typeface="DM Sans" pitchFamily="34" charset="-122"/>
                <a:cs typeface="DM Sans" pitchFamily="34" charset="-120"/>
              </a:rPr>
              <a:t>Companies can raise capital by selling shares to the public for the first time.</a:t>
            </a:r>
            <a:endParaRPr lang="en-US" sz="1600" dirty="0"/>
          </a:p>
        </p:txBody>
      </p:sp>
      <p:sp>
        <p:nvSpPr>
          <p:cNvPr id="10" name="Shape 6"/>
          <p:cNvSpPr/>
          <p:nvPr/>
        </p:nvSpPr>
        <p:spPr>
          <a:xfrm>
            <a:off x="4674751" y="3510677"/>
            <a:ext cx="462201" cy="462201"/>
          </a:xfrm>
          <a:prstGeom prst="roundRect">
            <a:avLst>
              <a:gd name="adj" fmla="val 18668"/>
            </a:avLst>
          </a:prstGeom>
          <a:solidFill>
            <a:srgbClr val="740B0B"/>
          </a:solidFill>
          <a:ln w="7620">
            <a:solidFill>
              <a:srgbClr val="8D2424"/>
            </a:solidFill>
            <a:prstDash val="solid"/>
          </a:ln>
        </p:spPr>
      </p:sp>
      <p:sp>
        <p:nvSpPr>
          <p:cNvPr id="11" name="Text 7"/>
          <p:cNvSpPr/>
          <p:nvPr/>
        </p:nvSpPr>
        <p:spPr>
          <a:xfrm>
            <a:off x="4770477" y="3579614"/>
            <a:ext cx="270748" cy="324326"/>
          </a:xfrm>
          <a:prstGeom prst="rect">
            <a:avLst/>
          </a:prstGeom>
          <a:noFill/>
          <a:ln/>
        </p:spPr>
        <p:txBody>
          <a:bodyPr wrap="none" lIns="0" tIns="0" rIns="0" bIns="0" rtlCol="0" anchor="t"/>
          <a:lstStyle/>
          <a:p>
            <a:pPr algn="ctr" indent="0" marL="0">
              <a:lnSpc>
                <a:spcPts val="2550"/>
              </a:lnSpc>
              <a:buNone/>
            </a:pPr>
            <a:r>
              <a:rPr lang="en-US" sz="2550" dirty="0">
                <a:solidFill>
                  <a:srgbClr val="FFE5E5"/>
                </a:solidFill>
                <a:latin typeface="Dela Gothic One" pitchFamily="34" charset="0"/>
                <a:ea typeface="Dela Gothic One" pitchFamily="34" charset="-122"/>
                <a:cs typeface="Dela Gothic One" pitchFamily="34" charset="-120"/>
              </a:rPr>
              <a:t>2</a:t>
            </a:r>
            <a:endParaRPr lang="en-US" sz="2550" dirty="0"/>
          </a:p>
        </p:txBody>
      </p:sp>
      <p:sp>
        <p:nvSpPr>
          <p:cNvPr id="12" name="Text 8"/>
          <p:cNvSpPr/>
          <p:nvPr/>
        </p:nvSpPr>
        <p:spPr>
          <a:xfrm>
            <a:off x="5342334" y="3510677"/>
            <a:ext cx="2703076" cy="337780"/>
          </a:xfrm>
          <a:prstGeom prst="rect">
            <a:avLst/>
          </a:prstGeom>
          <a:noFill/>
          <a:ln/>
        </p:spPr>
        <p:txBody>
          <a:bodyPr wrap="none" lIns="0" tIns="0" rIns="0" bIns="0" rtlCol="0" anchor="t"/>
          <a:lstStyle/>
          <a:p>
            <a:pPr indent="0" marL="0">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Debt Issuance</a:t>
            </a:r>
            <a:endParaRPr lang="en-US" sz="2100" dirty="0"/>
          </a:p>
        </p:txBody>
      </p:sp>
      <p:sp>
        <p:nvSpPr>
          <p:cNvPr id="13" name="Text 9"/>
          <p:cNvSpPr/>
          <p:nvPr/>
        </p:nvSpPr>
        <p:spPr>
          <a:xfrm>
            <a:off x="5342334" y="3971687"/>
            <a:ext cx="3082766" cy="1643063"/>
          </a:xfrm>
          <a:prstGeom prst="rect">
            <a:avLst/>
          </a:prstGeom>
          <a:noFill/>
          <a:ln/>
        </p:spPr>
        <p:txBody>
          <a:bodyPr wrap="square" lIns="0" tIns="0" rIns="0" bIns="0" rtlCol="0" anchor="t"/>
          <a:lstStyle/>
          <a:p>
            <a:pPr indent="0" marL="0">
              <a:lnSpc>
                <a:spcPts val="2550"/>
              </a:lnSpc>
              <a:buNone/>
            </a:pPr>
            <a:r>
              <a:rPr lang="en-US" sz="1600" dirty="0">
                <a:solidFill>
                  <a:srgbClr val="FFE5E5"/>
                </a:solidFill>
                <a:latin typeface="DM Sans" pitchFamily="34" charset="0"/>
                <a:ea typeface="DM Sans" pitchFamily="34" charset="-122"/>
                <a:cs typeface="DM Sans" pitchFamily="34" charset="-120"/>
              </a:rPr>
              <a:t>Governments or companies can issue bonds to borrow money from investors, promising to repay principal and interest at a later date.</a:t>
            </a:r>
            <a:endParaRPr lang="en-US" sz="1600" dirty="0"/>
          </a:p>
        </p:txBody>
      </p:sp>
      <p:sp>
        <p:nvSpPr>
          <p:cNvPr id="14" name="Shape 10"/>
          <p:cNvSpPr/>
          <p:nvPr/>
        </p:nvSpPr>
        <p:spPr>
          <a:xfrm>
            <a:off x="719018" y="6051233"/>
            <a:ext cx="462201" cy="462201"/>
          </a:xfrm>
          <a:prstGeom prst="roundRect">
            <a:avLst>
              <a:gd name="adj" fmla="val 18668"/>
            </a:avLst>
          </a:prstGeom>
          <a:solidFill>
            <a:srgbClr val="740B0B"/>
          </a:solidFill>
          <a:ln w="7620">
            <a:solidFill>
              <a:srgbClr val="8D2424"/>
            </a:solidFill>
            <a:prstDash val="solid"/>
          </a:ln>
        </p:spPr>
      </p:sp>
      <p:sp>
        <p:nvSpPr>
          <p:cNvPr id="15" name="Text 11"/>
          <p:cNvSpPr/>
          <p:nvPr/>
        </p:nvSpPr>
        <p:spPr>
          <a:xfrm>
            <a:off x="807244" y="6120170"/>
            <a:ext cx="285631" cy="324326"/>
          </a:xfrm>
          <a:prstGeom prst="rect">
            <a:avLst/>
          </a:prstGeom>
          <a:noFill/>
          <a:ln/>
        </p:spPr>
        <p:txBody>
          <a:bodyPr wrap="none" lIns="0" tIns="0" rIns="0" bIns="0" rtlCol="0" anchor="t"/>
          <a:lstStyle/>
          <a:p>
            <a:pPr algn="ctr" indent="0" marL="0">
              <a:lnSpc>
                <a:spcPts val="2550"/>
              </a:lnSpc>
              <a:buNone/>
            </a:pPr>
            <a:r>
              <a:rPr lang="en-US" sz="2550" dirty="0">
                <a:solidFill>
                  <a:srgbClr val="FFE5E5"/>
                </a:solidFill>
                <a:latin typeface="Dela Gothic One" pitchFamily="34" charset="0"/>
                <a:ea typeface="Dela Gothic One" pitchFamily="34" charset="-122"/>
                <a:cs typeface="Dela Gothic One" pitchFamily="34" charset="-120"/>
              </a:rPr>
              <a:t>3</a:t>
            </a:r>
            <a:endParaRPr lang="en-US" sz="2550" dirty="0"/>
          </a:p>
        </p:txBody>
      </p:sp>
      <p:sp>
        <p:nvSpPr>
          <p:cNvPr id="16" name="Text 12"/>
          <p:cNvSpPr/>
          <p:nvPr/>
        </p:nvSpPr>
        <p:spPr>
          <a:xfrm>
            <a:off x="1386602" y="6051233"/>
            <a:ext cx="3191708" cy="337780"/>
          </a:xfrm>
          <a:prstGeom prst="rect">
            <a:avLst/>
          </a:prstGeom>
          <a:noFill/>
          <a:ln/>
        </p:spPr>
        <p:txBody>
          <a:bodyPr wrap="none" lIns="0" tIns="0" rIns="0" bIns="0" rtlCol="0" anchor="t"/>
          <a:lstStyle/>
          <a:p>
            <a:pPr indent="0" marL="0">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Private Placements</a:t>
            </a:r>
            <a:endParaRPr lang="en-US" sz="2100" dirty="0"/>
          </a:p>
        </p:txBody>
      </p:sp>
      <p:sp>
        <p:nvSpPr>
          <p:cNvPr id="17" name="Text 13"/>
          <p:cNvSpPr/>
          <p:nvPr/>
        </p:nvSpPr>
        <p:spPr>
          <a:xfrm>
            <a:off x="1386602" y="6512243"/>
            <a:ext cx="7038380" cy="985837"/>
          </a:xfrm>
          <a:prstGeom prst="rect">
            <a:avLst/>
          </a:prstGeom>
          <a:noFill/>
          <a:ln/>
        </p:spPr>
        <p:txBody>
          <a:bodyPr wrap="square" lIns="0" tIns="0" rIns="0" bIns="0" rtlCol="0" anchor="t"/>
          <a:lstStyle/>
          <a:p>
            <a:pPr indent="0" marL="0">
              <a:lnSpc>
                <a:spcPts val="2550"/>
              </a:lnSpc>
              <a:buNone/>
            </a:pPr>
            <a:r>
              <a:rPr lang="en-US" sz="1600" dirty="0">
                <a:solidFill>
                  <a:srgbClr val="FFE5E5"/>
                </a:solidFill>
                <a:latin typeface="DM Sans" pitchFamily="34" charset="0"/>
                <a:ea typeface="DM Sans" pitchFamily="34" charset="-122"/>
                <a:cs typeface="DM Sans" pitchFamily="34" charset="-120"/>
              </a:rPr>
              <a:t>Securities are sold directly to a limited number of investors, bypassing the public market. This is a more private and targeted method of raising capital.</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85221" y="2707362"/>
            <a:ext cx="5003959" cy="2814757"/>
          </a:xfrm>
          <a:prstGeom prst="rect">
            <a:avLst/>
          </a:prstGeom>
        </p:spPr>
      </p:pic>
      <p:sp>
        <p:nvSpPr>
          <p:cNvPr id="4" name="Text 0"/>
          <p:cNvSpPr/>
          <p:nvPr/>
        </p:nvSpPr>
        <p:spPr>
          <a:xfrm>
            <a:off x="675323" y="719018"/>
            <a:ext cx="7793355" cy="1269444"/>
          </a:xfrm>
          <a:prstGeom prst="rect">
            <a:avLst/>
          </a:prstGeom>
          <a:noFill/>
          <a:ln/>
        </p:spPr>
        <p:txBody>
          <a:bodyPr wrap="square" lIns="0" tIns="0" rIns="0" bIns="0" rtlCol="0" anchor="t"/>
          <a:lstStyle/>
          <a:p>
            <a:pPr indent="0" marL="0">
              <a:lnSpc>
                <a:spcPts val="4950"/>
              </a:lnSpc>
              <a:buNone/>
            </a:pPr>
            <a:r>
              <a:rPr lang="en-US" sz="3950" dirty="0">
                <a:solidFill>
                  <a:srgbClr val="FAEBEB"/>
                </a:solidFill>
                <a:latin typeface="Dela Gothic One" pitchFamily="34" charset="0"/>
                <a:ea typeface="Dela Gothic One" pitchFamily="34" charset="-122"/>
                <a:cs typeface="Dela Gothic One" pitchFamily="34" charset="-120"/>
              </a:rPr>
              <a:t>Examples of Primary Market Transactions</a:t>
            </a:r>
            <a:endParaRPr lang="en-US" sz="3950" dirty="0"/>
          </a:p>
        </p:txBody>
      </p:sp>
      <p:sp>
        <p:nvSpPr>
          <p:cNvPr id="5" name="Text 1"/>
          <p:cNvSpPr/>
          <p:nvPr/>
        </p:nvSpPr>
        <p:spPr>
          <a:xfrm>
            <a:off x="675323" y="2277904"/>
            <a:ext cx="7793355" cy="926187"/>
          </a:xfrm>
          <a:prstGeom prst="rect">
            <a:avLst/>
          </a:prstGeom>
          <a:noFill/>
          <a:ln/>
        </p:spPr>
        <p:txBody>
          <a:bodyPr wrap="square" lIns="0" tIns="0" rIns="0" bIns="0" rtlCol="0" anchor="t"/>
          <a:lstStyle/>
          <a:p>
            <a:pPr indent="0" marL="0">
              <a:lnSpc>
                <a:spcPts val="2400"/>
              </a:lnSpc>
              <a:buNone/>
            </a:pPr>
            <a:r>
              <a:rPr lang="en-US" sz="1500" dirty="0">
                <a:solidFill>
                  <a:srgbClr val="FFE5E5"/>
                </a:solidFill>
                <a:latin typeface="DM Sans" pitchFamily="34" charset="0"/>
                <a:ea typeface="DM Sans" pitchFamily="34" charset="-122"/>
                <a:cs typeface="DM Sans" pitchFamily="34" charset="-120"/>
              </a:rPr>
              <a:t>When a company goes public through an IPO, it raises capital by selling shares to investors. This is a primary market transaction. Similarly, when a government issues bonds to finance infrastructure projects, it's a primary market transaction.</a:t>
            </a:r>
            <a:endParaRPr lang="en-US" sz="1500" dirty="0"/>
          </a:p>
        </p:txBody>
      </p:sp>
      <p:sp>
        <p:nvSpPr>
          <p:cNvPr id="6" name="Shape 2"/>
          <p:cNvSpPr/>
          <p:nvPr/>
        </p:nvSpPr>
        <p:spPr>
          <a:xfrm>
            <a:off x="675323" y="3421142"/>
            <a:ext cx="7793355" cy="4089321"/>
          </a:xfrm>
          <a:prstGeom prst="roundRect">
            <a:avLst>
              <a:gd name="adj" fmla="val 1982"/>
            </a:avLst>
          </a:prstGeom>
          <a:noFill/>
          <a:ln w="7620">
            <a:solidFill>
              <a:srgbClr val="FFFFFF">
                <a:alpha val="24000"/>
              </a:srgbClr>
            </a:solidFill>
            <a:prstDash val="solid"/>
          </a:ln>
        </p:spPr>
      </p:sp>
      <p:sp>
        <p:nvSpPr>
          <p:cNvPr id="7" name="Shape 3"/>
          <p:cNvSpPr/>
          <p:nvPr/>
        </p:nvSpPr>
        <p:spPr>
          <a:xfrm>
            <a:off x="682943" y="3428762"/>
            <a:ext cx="7777282" cy="555427"/>
          </a:xfrm>
          <a:prstGeom prst="rect">
            <a:avLst/>
          </a:prstGeom>
          <a:solidFill>
            <a:srgbClr val="FFFFFF">
              <a:alpha val="4000"/>
            </a:srgbClr>
          </a:solidFill>
          <a:ln/>
        </p:spPr>
      </p:sp>
      <p:sp>
        <p:nvSpPr>
          <p:cNvPr id="8" name="Text 4"/>
          <p:cNvSpPr/>
          <p:nvPr/>
        </p:nvSpPr>
        <p:spPr>
          <a:xfrm>
            <a:off x="876776" y="3552111"/>
            <a:ext cx="2202537" cy="308729"/>
          </a:xfrm>
          <a:prstGeom prst="rect">
            <a:avLst/>
          </a:prstGeom>
          <a:noFill/>
          <a:ln/>
        </p:spPr>
        <p:txBody>
          <a:bodyPr wrap="none" lIns="0" tIns="0" rIns="0" bIns="0" rtlCol="0" anchor="t"/>
          <a:lstStyle/>
          <a:p>
            <a:pPr indent="0" marL="0">
              <a:lnSpc>
                <a:spcPts val="2400"/>
              </a:lnSpc>
              <a:buNone/>
            </a:pPr>
            <a:r>
              <a:rPr lang="en-US" sz="1500" dirty="0">
                <a:solidFill>
                  <a:srgbClr val="FFE5E5"/>
                </a:solidFill>
                <a:latin typeface="DM Sans" pitchFamily="34" charset="0"/>
                <a:ea typeface="DM Sans" pitchFamily="34" charset="-122"/>
                <a:cs typeface="DM Sans" pitchFamily="34" charset="-120"/>
              </a:rPr>
              <a:t>Transaction Type</a:t>
            </a:r>
            <a:endParaRPr lang="en-US" sz="1500" dirty="0"/>
          </a:p>
        </p:txBody>
      </p:sp>
      <p:sp>
        <p:nvSpPr>
          <p:cNvPr id="9" name="Text 5"/>
          <p:cNvSpPr/>
          <p:nvPr/>
        </p:nvSpPr>
        <p:spPr>
          <a:xfrm>
            <a:off x="3472696" y="3552111"/>
            <a:ext cx="2198727" cy="308729"/>
          </a:xfrm>
          <a:prstGeom prst="rect">
            <a:avLst/>
          </a:prstGeom>
          <a:noFill/>
          <a:ln/>
        </p:spPr>
        <p:txBody>
          <a:bodyPr wrap="none" lIns="0" tIns="0" rIns="0" bIns="0" rtlCol="0" anchor="t"/>
          <a:lstStyle/>
          <a:p>
            <a:pPr indent="0" marL="0">
              <a:lnSpc>
                <a:spcPts val="2400"/>
              </a:lnSpc>
              <a:buNone/>
            </a:pPr>
            <a:r>
              <a:rPr lang="en-US" sz="1500" dirty="0">
                <a:solidFill>
                  <a:srgbClr val="FFE5E5"/>
                </a:solidFill>
                <a:latin typeface="DM Sans" pitchFamily="34" charset="0"/>
                <a:ea typeface="DM Sans" pitchFamily="34" charset="-122"/>
                <a:cs typeface="DM Sans" pitchFamily="34" charset="-120"/>
              </a:rPr>
              <a:t>Description</a:t>
            </a:r>
            <a:endParaRPr lang="en-US" sz="1500" dirty="0"/>
          </a:p>
        </p:txBody>
      </p:sp>
      <p:sp>
        <p:nvSpPr>
          <p:cNvPr id="10" name="Text 6"/>
          <p:cNvSpPr/>
          <p:nvPr/>
        </p:nvSpPr>
        <p:spPr>
          <a:xfrm>
            <a:off x="6064806" y="3552111"/>
            <a:ext cx="2202537" cy="308729"/>
          </a:xfrm>
          <a:prstGeom prst="rect">
            <a:avLst/>
          </a:prstGeom>
          <a:noFill/>
          <a:ln/>
        </p:spPr>
        <p:txBody>
          <a:bodyPr wrap="none" lIns="0" tIns="0" rIns="0" bIns="0" rtlCol="0" anchor="t"/>
          <a:lstStyle/>
          <a:p>
            <a:pPr indent="0" marL="0">
              <a:lnSpc>
                <a:spcPts val="2400"/>
              </a:lnSpc>
              <a:buNone/>
            </a:pPr>
            <a:r>
              <a:rPr lang="en-US" sz="1500" dirty="0">
                <a:solidFill>
                  <a:srgbClr val="FFE5E5"/>
                </a:solidFill>
                <a:latin typeface="DM Sans" pitchFamily="34" charset="0"/>
                <a:ea typeface="DM Sans" pitchFamily="34" charset="-122"/>
                <a:cs typeface="DM Sans" pitchFamily="34" charset="-120"/>
              </a:rPr>
              <a:t>Example</a:t>
            </a:r>
            <a:endParaRPr lang="en-US" sz="1500" dirty="0"/>
          </a:p>
        </p:txBody>
      </p:sp>
      <p:sp>
        <p:nvSpPr>
          <p:cNvPr id="11" name="Shape 7"/>
          <p:cNvSpPr/>
          <p:nvPr/>
        </p:nvSpPr>
        <p:spPr>
          <a:xfrm>
            <a:off x="682943" y="3984188"/>
            <a:ext cx="7777282" cy="1172885"/>
          </a:xfrm>
          <a:prstGeom prst="rect">
            <a:avLst/>
          </a:prstGeom>
          <a:solidFill>
            <a:srgbClr val="000000">
              <a:alpha val="4000"/>
            </a:srgbClr>
          </a:solidFill>
          <a:ln/>
        </p:spPr>
      </p:sp>
      <p:sp>
        <p:nvSpPr>
          <p:cNvPr id="12" name="Text 8"/>
          <p:cNvSpPr/>
          <p:nvPr/>
        </p:nvSpPr>
        <p:spPr>
          <a:xfrm>
            <a:off x="876776" y="4107537"/>
            <a:ext cx="2202537" cy="308729"/>
          </a:xfrm>
          <a:prstGeom prst="rect">
            <a:avLst/>
          </a:prstGeom>
          <a:noFill/>
          <a:ln/>
        </p:spPr>
        <p:txBody>
          <a:bodyPr wrap="none" lIns="0" tIns="0" rIns="0" bIns="0" rtlCol="0" anchor="t"/>
          <a:lstStyle/>
          <a:p>
            <a:pPr indent="0" marL="0">
              <a:lnSpc>
                <a:spcPts val="2400"/>
              </a:lnSpc>
              <a:buNone/>
            </a:pPr>
            <a:r>
              <a:rPr lang="en-US" sz="1500" dirty="0">
                <a:solidFill>
                  <a:srgbClr val="FFE5E5"/>
                </a:solidFill>
                <a:latin typeface="DM Sans" pitchFamily="34" charset="0"/>
                <a:ea typeface="DM Sans" pitchFamily="34" charset="-122"/>
                <a:cs typeface="DM Sans" pitchFamily="34" charset="-120"/>
              </a:rPr>
              <a:t>IPO</a:t>
            </a:r>
            <a:endParaRPr lang="en-US" sz="1500" dirty="0"/>
          </a:p>
        </p:txBody>
      </p:sp>
      <p:sp>
        <p:nvSpPr>
          <p:cNvPr id="13" name="Text 9"/>
          <p:cNvSpPr/>
          <p:nvPr/>
        </p:nvSpPr>
        <p:spPr>
          <a:xfrm>
            <a:off x="3472696" y="4107537"/>
            <a:ext cx="2198727" cy="926187"/>
          </a:xfrm>
          <a:prstGeom prst="rect">
            <a:avLst/>
          </a:prstGeom>
          <a:noFill/>
          <a:ln/>
        </p:spPr>
        <p:txBody>
          <a:bodyPr wrap="square" lIns="0" tIns="0" rIns="0" bIns="0" rtlCol="0" anchor="t"/>
          <a:lstStyle/>
          <a:p>
            <a:pPr indent="0" marL="0">
              <a:lnSpc>
                <a:spcPts val="2400"/>
              </a:lnSpc>
              <a:buNone/>
            </a:pPr>
            <a:r>
              <a:rPr lang="en-US" sz="1500" dirty="0">
                <a:solidFill>
                  <a:srgbClr val="FFE5E5"/>
                </a:solidFill>
                <a:latin typeface="DM Sans" pitchFamily="34" charset="0"/>
                <a:ea typeface="DM Sans" pitchFamily="34" charset="-122"/>
                <a:cs typeface="DM Sans" pitchFamily="34" charset="-120"/>
              </a:rPr>
              <a:t>A company sells shares to the public for the first time.</a:t>
            </a:r>
            <a:endParaRPr lang="en-US" sz="1500" dirty="0"/>
          </a:p>
        </p:txBody>
      </p:sp>
      <p:sp>
        <p:nvSpPr>
          <p:cNvPr id="14" name="Text 10"/>
          <p:cNvSpPr/>
          <p:nvPr/>
        </p:nvSpPr>
        <p:spPr>
          <a:xfrm>
            <a:off x="6064806" y="4107537"/>
            <a:ext cx="2202537" cy="308729"/>
          </a:xfrm>
          <a:prstGeom prst="rect">
            <a:avLst/>
          </a:prstGeom>
          <a:noFill/>
          <a:ln/>
        </p:spPr>
        <p:txBody>
          <a:bodyPr wrap="none" lIns="0" tIns="0" rIns="0" bIns="0" rtlCol="0" anchor="t"/>
          <a:lstStyle/>
          <a:p>
            <a:pPr indent="0" marL="0">
              <a:lnSpc>
                <a:spcPts val="2400"/>
              </a:lnSpc>
              <a:buNone/>
            </a:pPr>
            <a:r>
              <a:rPr lang="en-US" sz="1500" dirty="0">
                <a:solidFill>
                  <a:srgbClr val="FFE5E5"/>
                </a:solidFill>
                <a:latin typeface="DM Sans" pitchFamily="34" charset="0"/>
                <a:ea typeface="DM Sans" pitchFamily="34" charset="-122"/>
                <a:cs typeface="DM Sans" pitchFamily="34" charset="-120"/>
              </a:rPr>
              <a:t>Google's IPO in 2004.</a:t>
            </a:r>
            <a:endParaRPr lang="en-US" sz="1500" dirty="0"/>
          </a:p>
        </p:txBody>
      </p:sp>
      <p:sp>
        <p:nvSpPr>
          <p:cNvPr id="15" name="Shape 11"/>
          <p:cNvSpPr/>
          <p:nvPr/>
        </p:nvSpPr>
        <p:spPr>
          <a:xfrm>
            <a:off x="682943" y="5157073"/>
            <a:ext cx="7777282" cy="1172885"/>
          </a:xfrm>
          <a:prstGeom prst="rect">
            <a:avLst/>
          </a:prstGeom>
          <a:solidFill>
            <a:srgbClr val="FFFFFF">
              <a:alpha val="4000"/>
            </a:srgbClr>
          </a:solidFill>
          <a:ln/>
        </p:spPr>
      </p:sp>
      <p:sp>
        <p:nvSpPr>
          <p:cNvPr id="16" name="Text 12"/>
          <p:cNvSpPr/>
          <p:nvPr/>
        </p:nvSpPr>
        <p:spPr>
          <a:xfrm>
            <a:off x="876776" y="5280422"/>
            <a:ext cx="2202537" cy="308729"/>
          </a:xfrm>
          <a:prstGeom prst="rect">
            <a:avLst/>
          </a:prstGeom>
          <a:noFill/>
          <a:ln/>
        </p:spPr>
        <p:txBody>
          <a:bodyPr wrap="none" lIns="0" tIns="0" rIns="0" bIns="0" rtlCol="0" anchor="t"/>
          <a:lstStyle/>
          <a:p>
            <a:pPr indent="0" marL="0">
              <a:lnSpc>
                <a:spcPts val="2400"/>
              </a:lnSpc>
              <a:buNone/>
            </a:pPr>
            <a:r>
              <a:rPr lang="en-US" sz="1500" dirty="0">
                <a:solidFill>
                  <a:srgbClr val="FFE5E5"/>
                </a:solidFill>
                <a:latin typeface="DM Sans" pitchFamily="34" charset="0"/>
                <a:ea typeface="DM Sans" pitchFamily="34" charset="-122"/>
                <a:cs typeface="DM Sans" pitchFamily="34" charset="-120"/>
              </a:rPr>
              <a:t>Debt Issuance</a:t>
            </a:r>
            <a:endParaRPr lang="en-US" sz="1500" dirty="0"/>
          </a:p>
        </p:txBody>
      </p:sp>
      <p:sp>
        <p:nvSpPr>
          <p:cNvPr id="17" name="Text 13"/>
          <p:cNvSpPr/>
          <p:nvPr/>
        </p:nvSpPr>
        <p:spPr>
          <a:xfrm>
            <a:off x="3472696" y="5280422"/>
            <a:ext cx="2198727" cy="926187"/>
          </a:xfrm>
          <a:prstGeom prst="rect">
            <a:avLst/>
          </a:prstGeom>
          <a:noFill/>
          <a:ln/>
        </p:spPr>
        <p:txBody>
          <a:bodyPr wrap="square" lIns="0" tIns="0" rIns="0" bIns="0" rtlCol="0" anchor="t"/>
          <a:lstStyle/>
          <a:p>
            <a:pPr indent="0" marL="0">
              <a:lnSpc>
                <a:spcPts val="2400"/>
              </a:lnSpc>
              <a:buNone/>
            </a:pPr>
            <a:r>
              <a:rPr lang="en-US" sz="1500" dirty="0">
                <a:solidFill>
                  <a:srgbClr val="FFE5E5"/>
                </a:solidFill>
                <a:latin typeface="DM Sans" pitchFamily="34" charset="0"/>
                <a:ea typeface="DM Sans" pitchFamily="34" charset="-122"/>
                <a:cs typeface="DM Sans" pitchFamily="34" charset="-120"/>
              </a:rPr>
              <a:t>A government or company issues bonds to raise funds.</a:t>
            </a:r>
            <a:endParaRPr lang="en-US" sz="1500" dirty="0"/>
          </a:p>
        </p:txBody>
      </p:sp>
      <p:sp>
        <p:nvSpPr>
          <p:cNvPr id="18" name="Text 14"/>
          <p:cNvSpPr/>
          <p:nvPr/>
        </p:nvSpPr>
        <p:spPr>
          <a:xfrm>
            <a:off x="6064806" y="5280422"/>
            <a:ext cx="2202537" cy="926187"/>
          </a:xfrm>
          <a:prstGeom prst="rect">
            <a:avLst/>
          </a:prstGeom>
          <a:noFill/>
          <a:ln/>
        </p:spPr>
        <p:txBody>
          <a:bodyPr wrap="square" lIns="0" tIns="0" rIns="0" bIns="0" rtlCol="0" anchor="t"/>
          <a:lstStyle/>
          <a:p>
            <a:pPr indent="0" marL="0">
              <a:lnSpc>
                <a:spcPts val="2400"/>
              </a:lnSpc>
              <a:buNone/>
            </a:pPr>
            <a:r>
              <a:rPr lang="en-US" sz="1500" dirty="0">
                <a:solidFill>
                  <a:srgbClr val="FFE5E5"/>
                </a:solidFill>
                <a:latin typeface="DM Sans" pitchFamily="34" charset="0"/>
                <a:ea typeface="DM Sans" pitchFamily="34" charset="-122"/>
                <a:cs typeface="DM Sans" pitchFamily="34" charset="-120"/>
              </a:rPr>
              <a:t>The US Treasury issuing bonds to finance government operations.</a:t>
            </a:r>
            <a:endParaRPr lang="en-US" sz="1500" dirty="0"/>
          </a:p>
        </p:txBody>
      </p:sp>
      <p:sp>
        <p:nvSpPr>
          <p:cNvPr id="19" name="Shape 15"/>
          <p:cNvSpPr/>
          <p:nvPr/>
        </p:nvSpPr>
        <p:spPr>
          <a:xfrm>
            <a:off x="682943" y="6329958"/>
            <a:ext cx="7777282" cy="1172885"/>
          </a:xfrm>
          <a:prstGeom prst="rect">
            <a:avLst/>
          </a:prstGeom>
          <a:solidFill>
            <a:srgbClr val="000000">
              <a:alpha val="4000"/>
            </a:srgbClr>
          </a:solidFill>
          <a:ln/>
        </p:spPr>
      </p:sp>
      <p:sp>
        <p:nvSpPr>
          <p:cNvPr id="20" name="Text 16"/>
          <p:cNvSpPr/>
          <p:nvPr/>
        </p:nvSpPr>
        <p:spPr>
          <a:xfrm>
            <a:off x="876776" y="6453307"/>
            <a:ext cx="2202537" cy="308729"/>
          </a:xfrm>
          <a:prstGeom prst="rect">
            <a:avLst/>
          </a:prstGeom>
          <a:noFill/>
          <a:ln/>
        </p:spPr>
        <p:txBody>
          <a:bodyPr wrap="none" lIns="0" tIns="0" rIns="0" bIns="0" rtlCol="0" anchor="t"/>
          <a:lstStyle/>
          <a:p>
            <a:pPr indent="0" marL="0">
              <a:lnSpc>
                <a:spcPts val="2400"/>
              </a:lnSpc>
              <a:buNone/>
            </a:pPr>
            <a:r>
              <a:rPr lang="en-US" sz="1500" dirty="0">
                <a:solidFill>
                  <a:srgbClr val="FFE5E5"/>
                </a:solidFill>
                <a:latin typeface="DM Sans" pitchFamily="34" charset="0"/>
                <a:ea typeface="DM Sans" pitchFamily="34" charset="-122"/>
                <a:cs typeface="DM Sans" pitchFamily="34" charset="-120"/>
              </a:rPr>
              <a:t>Private Placement</a:t>
            </a:r>
            <a:endParaRPr lang="en-US" sz="1500" dirty="0"/>
          </a:p>
        </p:txBody>
      </p:sp>
      <p:sp>
        <p:nvSpPr>
          <p:cNvPr id="21" name="Text 17"/>
          <p:cNvSpPr/>
          <p:nvPr/>
        </p:nvSpPr>
        <p:spPr>
          <a:xfrm>
            <a:off x="3472696" y="6453307"/>
            <a:ext cx="2198727" cy="926187"/>
          </a:xfrm>
          <a:prstGeom prst="rect">
            <a:avLst/>
          </a:prstGeom>
          <a:noFill/>
          <a:ln/>
        </p:spPr>
        <p:txBody>
          <a:bodyPr wrap="square" lIns="0" tIns="0" rIns="0" bIns="0" rtlCol="0" anchor="t"/>
          <a:lstStyle/>
          <a:p>
            <a:pPr indent="0" marL="0">
              <a:lnSpc>
                <a:spcPts val="2400"/>
              </a:lnSpc>
              <a:buNone/>
            </a:pPr>
            <a:r>
              <a:rPr lang="en-US" sz="1500" dirty="0">
                <a:solidFill>
                  <a:srgbClr val="FFE5E5"/>
                </a:solidFill>
                <a:latin typeface="DM Sans" pitchFamily="34" charset="0"/>
                <a:ea typeface="DM Sans" pitchFamily="34" charset="-122"/>
                <a:cs typeface="DM Sans" pitchFamily="34" charset="-120"/>
              </a:rPr>
              <a:t>Securities are sold directly to a limited number of investors.</a:t>
            </a:r>
            <a:endParaRPr lang="en-US" sz="1500" dirty="0"/>
          </a:p>
        </p:txBody>
      </p:sp>
      <p:sp>
        <p:nvSpPr>
          <p:cNvPr id="22" name="Text 18"/>
          <p:cNvSpPr/>
          <p:nvPr/>
        </p:nvSpPr>
        <p:spPr>
          <a:xfrm>
            <a:off x="6064806" y="6453307"/>
            <a:ext cx="2202537" cy="926187"/>
          </a:xfrm>
          <a:prstGeom prst="rect">
            <a:avLst/>
          </a:prstGeom>
          <a:noFill/>
          <a:ln/>
        </p:spPr>
        <p:txBody>
          <a:bodyPr wrap="square" lIns="0" tIns="0" rIns="0" bIns="0" rtlCol="0" anchor="t"/>
          <a:lstStyle/>
          <a:p>
            <a:pPr indent="0" marL="0">
              <a:lnSpc>
                <a:spcPts val="2400"/>
              </a:lnSpc>
              <a:buNone/>
            </a:pPr>
            <a:r>
              <a:rPr lang="en-US" sz="1500" dirty="0">
                <a:solidFill>
                  <a:srgbClr val="FFE5E5"/>
                </a:solidFill>
                <a:latin typeface="DM Sans" pitchFamily="34" charset="0"/>
                <a:ea typeface="DM Sans" pitchFamily="34" charset="-122"/>
                <a:cs typeface="DM Sans" pitchFamily="34" charset="-120"/>
              </a:rPr>
              <a:t>A private company raising funds through a private placement.</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41935" y="2280523"/>
            <a:ext cx="5002411" cy="3668435"/>
          </a:xfrm>
          <a:prstGeom prst="rect">
            <a:avLst/>
          </a:prstGeom>
        </p:spPr>
      </p:pic>
      <p:sp>
        <p:nvSpPr>
          <p:cNvPr id="4" name="Text 0"/>
          <p:cNvSpPr/>
          <p:nvPr/>
        </p:nvSpPr>
        <p:spPr>
          <a:xfrm>
            <a:off x="6163985" y="582454"/>
            <a:ext cx="7788831" cy="1273493"/>
          </a:xfrm>
          <a:prstGeom prst="rect">
            <a:avLst/>
          </a:prstGeom>
          <a:noFill/>
          <a:ln/>
        </p:spPr>
        <p:txBody>
          <a:bodyPr wrap="square" lIns="0" tIns="0" rIns="0" bIns="0" rtlCol="0" anchor="t"/>
          <a:lstStyle/>
          <a:p>
            <a:pPr indent="0" marL="0">
              <a:lnSpc>
                <a:spcPts val="5000"/>
              </a:lnSpc>
              <a:buNone/>
            </a:pPr>
            <a:r>
              <a:rPr lang="en-US" sz="4000" dirty="0">
                <a:solidFill>
                  <a:srgbClr val="FAEBEB"/>
                </a:solidFill>
                <a:latin typeface="Dela Gothic One" pitchFamily="34" charset="0"/>
                <a:ea typeface="Dela Gothic One" pitchFamily="34" charset="-122"/>
                <a:cs typeface="Dela Gothic One" pitchFamily="34" charset="-120"/>
              </a:rPr>
              <a:t>Definition of Secondary Market</a:t>
            </a:r>
            <a:endParaRPr lang="en-US" sz="4000" dirty="0"/>
          </a:p>
        </p:txBody>
      </p:sp>
      <p:sp>
        <p:nvSpPr>
          <p:cNvPr id="5" name="Text 1"/>
          <p:cNvSpPr/>
          <p:nvPr/>
        </p:nvSpPr>
        <p:spPr>
          <a:xfrm>
            <a:off x="6163985" y="2146340"/>
            <a:ext cx="7788831" cy="929045"/>
          </a:xfrm>
          <a:prstGeom prst="rect">
            <a:avLst/>
          </a:prstGeom>
          <a:noFill/>
          <a:ln/>
        </p:spPr>
        <p:txBody>
          <a:bodyPr wrap="square" lIns="0" tIns="0" rIns="0" bIns="0" rtlCol="0" anchor="t"/>
          <a:lstStyle/>
          <a:p>
            <a:pPr indent="0" marL="0">
              <a:lnSpc>
                <a:spcPts val="2400"/>
              </a:lnSpc>
              <a:buNone/>
            </a:pPr>
            <a:r>
              <a:rPr lang="en-US" sz="1500" dirty="0">
                <a:solidFill>
                  <a:srgbClr val="FFE5E5"/>
                </a:solidFill>
                <a:latin typeface="DM Sans" pitchFamily="34" charset="0"/>
                <a:ea typeface="DM Sans" pitchFamily="34" charset="-122"/>
                <a:cs typeface="DM Sans" pitchFamily="34" charset="-120"/>
              </a:rPr>
              <a:t>The secondary market is where existing securities are traded between investors. This market provides liquidity and allows investors to buy and sell securities after they have been initially issued in the primary market.</a:t>
            </a:r>
            <a:endParaRPr lang="en-US" sz="1500" dirty="0"/>
          </a:p>
        </p:txBody>
      </p:sp>
      <p:sp>
        <p:nvSpPr>
          <p:cNvPr id="6" name="Shape 2"/>
          <p:cNvSpPr/>
          <p:nvPr/>
        </p:nvSpPr>
        <p:spPr>
          <a:xfrm>
            <a:off x="6163985" y="3293150"/>
            <a:ext cx="3797618" cy="2703909"/>
          </a:xfrm>
          <a:prstGeom prst="roundRect">
            <a:avLst>
              <a:gd name="adj" fmla="val 3007"/>
            </a:avLst>
          </a:prstGeom>
          <a:solidFill>
            <a:srgbClr val="740B0B"/>
          </a:solidFill>
          <a:ln w="7620">
            <a:solidFill>
              <a:srgbClr val="8D2424"/>
            </a:solidFill>
            <a:prstDash val="solid"/>
          </a:ln>
        </p:spPr>
      </p:sp>
      <p:sp>
        <p:nvSpPr>
          <p:cNvPr id="7" name="Text 3"/>
          <p:cNvSpPr/>
          <p:nvPr/>
        </p:nvSpPr>
        <p:spPr>
          <a:xfrm>
            <a:off x="6365200" y="3494365"/>
            <a:ext cx="2547580" cy="318492"/>
          </a:xfrm>
          <a:prstGeom prst="rect">
            <a:avLst/>
          </a:prstGeom>
          <a:noFill/>
          <a:ln/>
        </p:spPr>
        <p:txBody>
          <a:bodyPr wrap="none" lIns="0" tIns="0" rIns="0" bIns="0" rtlCol="0" anchor="t"/>
          <a:lstStyle/>
          <a:p>
            <a:pPr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Exchanges</a:t>
            </a:r>
            <a:endParaRPr lang="en-US" sz="2000" dirty="0"/>
          </a:p>
        </p:txBody>
      </p:sp>
      <p:sp>
        <p:nvSpPr>
          <p:cNvPr id="8" name="Text 4"/>
          <p:cNvSpPr/>
          <p:nvPr/>
        </p:nvSpPr>
        <p:spPr>
          <a:xfrm>
            <a:off x="6365200" y="3928943"/>
            <a:ext cx="3395186" cy="1238726"/>
          </a:xfrm>
          <a:prstGeom prst="rect">
            <a:avLst/>
          </a:prstGeom>
          <a:noFill/>
          <a:ln/>
        </p:spPr>
        <p:txBody>
          <a:bodyPr wrap="square" lIns="0" tIns="0" rIns="0" bIns="0" rtlCol="0" anchor="t"/>
          <a:lstStyle/>
          <a:p>
            <a:pPr indent="0" marL="0">
              <a:lnSpc>
                <a:spcPts val="2400"/>
              </a:lnSpc>
              <a:buNone/>
            </a:pPr>
            <a:r>
              <a:rPr lang="en-US" sz="1500" dirty="0">
                <a:solidFill>
                  <a:srgbClr val="FFE5E5"/>
                </a:solidFill>
                <a:latin typeface="DM Sans" pitchFamily="34" charset="0"/>
                <a:ea typeface="DM Sans" pitchFamily="34" charset="-122"/>
                <a:cs typeface="DM Sans" pitchFamily="34" charset="-120"/>
              </a:rPr>
              <a:t>Organized markets where securities are bought and sold through brokers. Examples include the New York Stock Exchange (NYSE) and the Nasdaq.</a:t>
            </a:r>
            <a:endParaRPr lang="en-US" sz="1500" dirty="0"/>
          </a:p>
        </p:txBody>
      </p:sp>
      <p:sp>
        <p:nvSpPr>
          <p:cNvPr id="9" name="Shape 5"/>
          <p:cNvSpPr/>
          <p:nvPr/>
        </p:nvSpPr>
        <p:spPr>
          <a:xfrm>
            <a:off x="10155198" y="3293150"/>
            <a:ext cx="3797618" cy="2703909"/>
          </a:xfrm>
          <a:prstGeom prst="roundRect">
            <a:avLst>
              <a:gd name="adj" fmla="val 3007"/>
            </a:avLst>
          </a:prstGeom>
          <a:solidFill>
            <a:srgbClr val="740B0B"/>
          </a:solidFill>
          <a:ln w="7620">
            <a:solidFill>
              <a:srgbClr val="8D2424"/>
            </a:solidFill>
            <a:prstDash val="solid"/>
          </a:ln>
        </p:spPr>
      </p:sp>
      <p:sp>
        <p:nvSpPr>
          <p:cNvPr id="10" name="Text 6"/>
          <p:cNvSpPr/>
          <p:nvPr/>
        </p:nvSpPr>
        <p:spPr>
          <a:xfrm>
            <a:off x="10356413" y="3494365"/>
            <a:ext cx="3395186" cy="636984"/>
          </a:xfrm>
          <a:prstGeom prst="rect">
            <a:avLst/>
          </a:prstGeom>
          <a:noFill/>
          <a:ln/>
        </p:spPr>
        <p:txBody>
          <a:bodyPr wrap="square" lIns="0" tIns="0" rIns="0" bIns="0" rtlCol="0" anchor="t"/>
          <a:lstStyle/>
          <a:p>
            <a:pPr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Over-the-Counter (OTC) Markets</a:t>
            </a:r>
            <a:endParaRPr lang="en-US" sz="2000" dirty="0"/>
          </a:p>
        </p:txBody>
      </p:sp>
      <p:sp>
        <p:nvSpPr>
          <p:cNvPr id="11" name="Text 7"/>
          <p:cNvSpPr/>
          <p:nvPr/>
        </p:nvSpPr>
        <p:spPr>
          <a:xfrm>
            <a:off x="10356413" y="4247436"/>
            <a:ext cx="3395186" cy="1548408"/>
          </a:xfrm>
          <a:prstGeom prst="rect">
            <a:avLst/>
          </a:prstGeom>
          <a:noFill/>
          <a:ln/>
        </p:spPr>
        <p:txBody>
          <a:bodyPr wrap="square" lIns="0" tIns="0" rIns="0" bIns="0" rtlCol="0" anchor="t"/>
          <a:lstStyle/>
          <a:p>
            <a:pPr indent="0" marL="0">
              <a:lnSpc>
                <a:spcPts val="2400"/>
              </a:lnSpc>
              <a:buNone/>
            </a:pPr>
            <a:r>
              <a:rPr lang="en-US" sz="1500" dirty="0">
                <a:solidFill>
                  <a:srgbClr val="FFE5E5"/>
                </a:solidFill>
                <a:latin typeface="DM Sans" pitchFamily="34" charset="0"/>
                <a:ea typeface="DM Sans" pitchFamily="34" charset="-122"/>
                <a:cs typeface="DM Sans" pitchFamily="34" charset="-120"/>
              </a:rPr>
              <a:t>Decentralized markets where transactions occur directly between two parties, without a central exchange. These markets are typically used for less liquid securities.</a:t>
            </a:r>
            <a:endParaRPr lang="en-US" sz="1500" dirty="0"/>
          </a:p>
        </p:txBody>
      </p:sp>
      <p:sp>
        <p:nvSpPr>
          <p:cNvPr id="12" name="Shape 8"/>
          <p:cNvSpPr/>
          <p:nvPr/>
        </p:nvSpPr>
        <p:spPr>
          <a:xfrm>
            <a:off x="6163985" y="6190655"/>
            <a:ext cx="7788831" cy="1456373"/>
          </a:xfrm>
          <a:prstGeom prst="roundRect">
            <a:avLst>
              <a:gd name="adj" fmla="val 5584"/>
            </a:avLst>
          </a:prstGeom>
          <a:solidFill>
            <a:srgbClr val="740B0B"/>
          </a:solidFill>
          <a:ln w="7620">
            <a:solidFill>
              <a:srgbClr val="8D2424"/>
            </a:solidFill>
            <a:prstDash val="solid"/>
          </a:ln>
        </p:spPr>
      </p:sp>
      <p:sp>
        <p:nvSpPr>
          <p:cNvPr id="13" name="Text 9"/>
          <p:cNvSpPr/>
          <p:nvPr/>
        </p:nvSpPr>
        <p:spPr>
          <a:xfrm>
            <a:off x="6365200" y="6391870"/>
            <a:ext cx="4407932" cy="318492"/>
          </a:xfrm>
          <a:prstGeom prst="rect">
            <a:avLst/>
          </a:prstGeom>
          <a:noFill/>
          <a:ln/>
        </p:spPr>
        <p:txBody>
          <a:bodyPr wrap="none" lIns="0" tIns="0" rIns="0" bIns="0" rtlCol="0" anchor="t"/>
          <a:lstStyle/>
          <a:p>
            <a:pPr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Electronic Trading Platforms</a:t>
            </a:r>
            <a:endParaRPr lang="en-US" sz="2000" dirty="0"/>
          </a:p>
        </p:txBody>
      </p:sp>
      <p:sp>
        <p:nvSpPr>
          <p:cNvPr id="14" name="Text 10"/>
          <p:cNvSpPr/>
          <p:nvPr/>
        </p:nvSpPr>
        <p:spPr>
          <a:xfrm>
            <a:off x="6365200" y="6826448"/>
            <a:ext cx="7386399" cy="619363"/>
          </a:xfrm>
          <a:prstGeom prst="rect">
            <a:avLst/>
          </a:prstGeom>
          <a:noFill/>
          <a:ln/>
        </p:spPr>
        <p:txBody>
          <a:bodyPr wrap="square" lIns="0" tIns="0" rIns="0" bIns="0" rtlCol="0" anchor="t"/>
          <a:lstStyle/>
          <a:p>
            <a:pPr indent="0" marL="0">
              <a:lnSpc>
                <a:spcPts val="2400"/>
              </a:lnSpc>
              <a:buNone/>
            </a:pPr>
            <a:r>
              <a:rPr lang="en-US" sz="1500" dirty="0">
                <a:solidFill>
                  <a:srgbClr val="FFE5E5"/>
                </a:solidFill>
                <a:latin typeface="DM Sans" pitchFamily="34" charset="0"/>
                <a:ea typeface="DM Sans" pitchFamily="34" charset="-122"/>
                <a:cs typeface="DM Sans" pitchFamily="34" charset="-120"/>
              </a:rPr>
              <a:t>Online platforms that facilitate trading of securities, providing a convenient and efficient way for investors to participate in the secondary market.</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82190"/>
          </a:xfrm>
          <a:prstGeom prst="rect">
            <a:avLst/>
          </a:prstGeom>
        </p:spPr>
      </p:pic>
      <p:pic>
        <p:nvPicPr>
          <p:cNvPr id="3" name="Image 1" descr="preencoded.png">    </p:cNvPr>
          <p:cNvPicPr>
            <a:picLocks noChangeAspect="1"/>
          </p:cNvPicPr>
          <p:nvPr/>
        </p:nvPicPr>
        <p:blipFill>
          <a:blip r:embed="rId2"/>
          <a:stretch>
            <a:fillRect/>
          </a:stretch>
        </p:blipFill>
        <p:spPr>
          <a:xfrm>
            <a:off x="6073735" y="228124"/>
            <a:ext cx="2482929" cy="1825943"/>
          </a:xfrm>
          <a:prstGeom prst="rect">
            <a:avLst/>
          </a:prstGeom>
        </p:spPr>
      </p:pic>
      <p:sp>
        <p:nvSpPr>
          <p:cNvPr id="4" name="Text 0"/>
          <p:cNvSpPr/>
          <p:nvPr/>
        </p:nvSpPr>
        <p:spPr>
          <a:xfrm>
            <a:off x="639008" y="3233618"/>
            <a:ext cx="12812316" cy="600432"/>
          </a:xfrm>
          <a:prstGeom prst="rect">
            <a:avLst/>
          </a:prstGeom>
          <a:noFill/>
          <a:ln/>
        </p:spPr>
        <p:txBody>
          <a:bodyPr wrap="none" lIns="0" tIns="0" rIns="0" bIns="0" rtlCol="0" anchor="t"/>
          <a:lstStyle/>
          <a:p>
            <a:pPr indent="0" marL="0">
              <a:lnSpc>
                <a:spcPts val="4700"/>
              </a:lnSpc>
              <a:buNone/>
            </a:pPr>
            <a:r>
              <a:rPr lang="en-US" sz="3750" dirty="0">
                <a:solidFill>
                  <a:srgbClr val="FAEBEB"/>
                </a:solidFill>
                <a:latin typeface="Dela Gothic One" pitchFamily="34" charset="0"/>
                <a:ea typeface="Dela Gothic One" pitchFamily="34" charset="-122"/>
                <a:cs typeface="Dela Gothic One" pitchFamily="34" charset="-120"/>
              </a:rPr>
              <a:t>Examples of Secondary Market Transactions</a:t>
            </a:r>
            <a:endParaRPr lang="en-US" sz="3750" dirty="0"/>
          </a:p>
        </p:txBody>
      </p:sp>
      <p:sp>
        <p:nvSpPr>
          <p:cNvPr id="5" name="Text 1"/>
          <p:cNvSpPr/>
          <p:nvPr/>
        </p:nvSpPr>
        <p:spPr>
          <a:xfrm>
            <a:off x="639008" y="4107894"/>
            <a:ext cx="13352383" cy="583883"/>
          </a:xfrm>
          <a:prstGeom prst="rect">
            <a:avLst/>
          </a:prstGeom>
          <a:noFill/>
          <a:ln/>
        </p:spPr>
        <p:txBody>
          <a:bodyPr wrap="square" lIns="0" tIns="0" rIns="0" bIns="0" rtlCol="0" anchor="t"/>
          <a:lstStyle/>
          <a:p>
            <a:pPr indent="0" marL="0">
              <a:lnSpc>
                <a:spcPts val="2300"/>
              </a:lnSpc>
              <a:buNone/>
            </a:pPr>
            <a:r>
              <a:rPr lang="en-US" sz="1400" dirty="0">
                <a:solidFill>
                  <a:srgbClr val="FFE5E5"/>
                </a:solidFill>
                <a:latin typeface="DM Sans" pitchFamily="34" charset="0"/>
                <a:ea typeface="DM Sans" pitchFamily="34" charset="-122"/>
                <a:cs typeface="DM Sans" pitchFamily="34" charset="-120"/>
              </a:rPr>
              <a:t>When you buy shares of a company on the NYSE or Nasdaq, you are participating in a secondary market transaction. The company is not directly involved in this transaction.</a:t>
            </a:r>
            <a:endParaRPr lang="en-US" sz="1400" dirty="0"/>
          </a:p>
        </p:txBody>
      </p:sp>
      <p:sp>
        <p:nvSpPr>
          <p:cNvPr id="6" name="Shape 2"/>
          <p:cNvSpPr/>
          <p:nvPr/>
        </p:nvSpPr>
        <p:spPr>
          <a:xfrm>
            <a:off x="639008" y="5171003"/>
            <a:ext cx="13352383" cy="22860"/>
          </a:xfrm>
          <a:prstGeom prst="roundRect">
            <a:avLst>
              <a:gd name="adj" fmla="val 335442"/>
            </a:avLst>
          </a:prstGeom>
          <a:solidFill>
            <a:srgbClr val="8D2424"/>
          </a:solidFill>
          <a:ln/>
        </p:spPr>
      </p:sp>
      <p:sp>
        <p:nvSpPr>
          <p:cNvPr id="7" name="Shape 3"/>
          <p:cNvSpPr/>
          <p:nvPr/>
        </p:nvSpPr>
        <p:spPr>
          <a:xfrm>
            <a:off x="2792135" y="5171003"/>
            <a:ext cx="22860" cy="639008"/>
          </a:xfrm>
          <a:prstGeom prst="roundRect">
            <a:avLst>
              <a:gd name="adj" fmla="val 335442"/>
            </a:avLst>
          </a:prstGeom>
          <a:solidFill>
            <a:srgbClr val="8D2424"/>
          </a:solidFill>
          <a:ln/>
        </p:spPr>
      </p:sp>
      <p:sp>
        <p:nvSpPr>
          <p:cNvPr id="8" name="Shape 4"/>
          <p:cNvSpPr/>
          <p:nvPr/>
        </p:nvSpPr>
        <p:spPr>
          <a:xfrm>
            <a:off x="2598182" y="4965621"/>
            <a:ext cx="410766" cy="410766"/>
          </a:xfrm>
          <a:prstGeom prst="roundRect">
            <a:avLst>
              <a:gd name="adj" fmla="val 18668"/>
            </a:avLst>
          </a:prstGeom>
          <a:solidFill>
            <a:srgbClr val="740B0B"/>
          </a:solidFill>
          <a:ln w="7620">
            <a:solidFill>
              <a:srgbClr val="8D2424"/>
            </a:solidFill>
            <a:prstDash val="solid"/>
          </a:ln>
        </p:spPr>
      </p:sp>
      <p:sp>
        <p:nvSpPr>
          <p:cNvPr id="9" name="Text 5"/>
          <p:cNvSpPr/>
          <p:nvPr/>
        </p:nvSpPr>
        <p:spPr>
          <a:xfrm>
            <a:off x="2718792" y="5026819"/>
            <a:ext cx="169545" cy="288250"/>
          </a:xfrm>
          <a:prstGeom prst="rect">
            <a:avLst/>
          </a:prstGeom>
          <a:noFill/>
          <a:ln/>
        </p:spPr>
        <p:txBody>
          <a:bodyPr wrap="none" lIns="0" tIns="0" rIns="0" bIns="0" rtlCol="0" anchor="t"/>
          <a:lstStyle/>
          <a:p>
            <a:pPr algn="ctr" indent="0" marL="0">
              <a:lnSpc>
                <a:spcPts val="2250"/>
              </a:lnSpc>
              <a:buNone/>
            </a:pPr>
            <a:r>
              <a:rPr lang="en-US" sz="2250" dirty="0">
                <a:solidFill>
                  <a:srgbClr val="FFE5E5"/>
                </a:solidFill>
                <a:latin typeface="Dela Gothic One" pitchFamily="34" charset="0"/>
                <a:ea typeface="Dela Gothic One" pitchFamily="34" charset="-122"/>
                <a:cs typeface="Dela Gothic One" pitchFamily="34" charset="-120"/>
              </a:rPr>
              <a:t>1</a:t>
            </a:r>
            <a:endParaRPr lang="en-US" sz="2250" dirty="0"/>
          </a:p>
        </p:txBody>
      </p:sp>
      <p:sp>
        <p:nvSpPr>
          <p:cNvPr id="10" name="Text 6"/>
          <p:cNvSpPr/>
          <p:nvPr/>
        </p:nvSpPr>
        <p:spPr>
          <a:xfrm>
            <a:off x="1602462" y="5992535"/>
            <a:ext cx="2402205" cy="300276"/>
          </a:xfrm>
          <a:prstGeom prst="rect">
            <a:avLst/>
          </a:prstGeom>
          <a:noFill/>
          <a:ln/>
        </p:spPr>
        <p:txBody>
          <a:bodyPr wrap="none" lIns="0" tIns="0" rIns="0" bIns="0" rtlCol="0" anchor="t"/>
          <a:lstStyle/>
          <a:p>
            <a:pPr algn="ctr" indent="0" marL="0">
              <a:lnSpc>
                <a:spcPts val="2350"/>
              </a:lnSpc>
              <a:buNone/>
            </a:pPr>
            <a:r>
              <a:rPr lang="en-US" sz="1850" dirty="0">
                <a:solidFill>
                  <a:srgbClr val="FFE5E5"/>
                </a:solidFill>
                <a:latin typeface="Dela Gothic One" pitchFamily="34" charset="0"/>
                <a:ea typeface="Dela Gothic One" pitchFamily="34" charset="-122"/>
                <a:cs typeface="Dela Gothic One" pitchFamily="34" charset="-120"/>
              </a:rPr>
              <a:t>Initial Issue</a:t>
            </a:r>
            <a:endParaRPr lang="en-US" sz="1850" dirty="0"/>
          </a:p>
        </p:txBody>
      </p:sp>
      <p:sp>
        <p:nvSpPr>
          <p:cNvPr id="11" name="Text 7"/>
          <p:cNvSpPr/>
          <p:nvPr/>
        </p:nvSpPr>
        <p:spPr>
          <a:xfrm>
            <a:off x="821531" y="6402348"/>
            <a:ext cx="3964067" cy="583883"/>
          </a:xfrm>
          <a:prstGeom prst="rect">
            <a:avLst/>
          </a:prstGeom>
          <a:noFill/>
          <a:ln/>
        </p:spPr>
        <p:txBody>
          <a:bodyPr wrap="square" lIns="0" tIns="0" rIns="0" bIns="0" rtlCol="0" anchor="t"/>
          <a:lstStyle/>
          <a:p>
            <a:pPr algn="ctr" indent="0" marL="0">
              <a:lnSpc>
                <a:spcPts val="2300"/>
              </a:lnSpc>
              <a:buNone/>
            </a:pPr>
            <a:r>
              <a:rPr lang="en-US" sz="1400" dirty="0">
                <a:solidFill>
                  <a:srgbClr val="FFE5E5"/>
                </a:solidFill>
                <a:latin typeface="DM Sans" pitchFamily="34" charset="0"/>
                <a:ea typeface="DM Sans" pitchFamily="34" charset="-122"/>
                <a:cs typeface="DM Sans" pitchFamily="34" charset="-120"/>
              </a:rPr>
              <a:t>A company raises capital by selling shares to investors in the primary market.</a:t>
            </a:r>
            <a:endParaRPr lang="en-US" sz="1400" dirty="0"/>
          </a:p>
        </p:txBody>
      </p:sp>
      <p:sp>
        <p:nvSpPr>
          <p:cNvPr id="12" name="Shape 8"/>
          <p:cNvSpPr/>
          <p:nvPr/>
        </p:nvSpPr>
        <p:spPr>
          <a:xfrm>
            <a:off x="7303770" y="5171003"/>
            <a:ext cx="22860" cy="639008"/>
          </a:xfrm>
          <a:prstGeom prst="roundRect">
            <a:avLst>
              <a:gd name="adj" fmla="val 335442"/>
            </a:avLst>
          </a:prstGeom>
          <a:solidFill>
            <a:srgbClr val="8D2424"/>
          </a:solidFill>
          <a:ln/>
        </p:spPr>
      </p:sp>
      <p:sp>
        <p:nvSpPr>
          <p:cNvPr id="13" name="Shape 9"/>
          <p:cNvSpPr/>
          <p:nvPr/>
        </p:nvSpPr>
        <p:spPr>
          <a:xfrm>
            <a:off x="7109817" y="4965621"/>
            <a:ext cx="410766" cy="410766"/>
          </a:xfrm>
          <a:prstGeom prst="roundRect">
            <a:avLst>
              <a:gd name="adj" fmla="val 18668"/>
            </a:avLst>
          </a:prstGeom>
          <a:solidFill>
            <a:srgbClr val="740B0B"/>
          </a:solidFill>
          <a:ln w="7620">
            <a:solidFill>
              <a:srgbClr val="8D2424"/>
            </a:solidFill>
            <a:prstDash val="solid"/>
          </a:ln>
        </p:spPr>
      </p:sp>
      <p:sp>
        <p:nvSpPr>
          <p:cNvPr id="14" name="Text 10"/>
          <p:cNvSpPr/>
          <p:nvPr/>
        </p:nvSpPr>
        <p:spPr>
          <a:xfrm>
            <a:off x="7194828" y="5026819"/>
            <a:ext cx="240744" cy="288250"/>
          </a:xfrm>
          <a:prstGeom prst="rect">
            <a:avLst/>
          </a:prstGeom>
          <a:noFill/>
          <a:ln/>
        </p:spPr>
        <p:txBody>
          <a:bodyPr wrap="none" lIns="0" tIns="0" rIns="0" bIns="0" rtlCol="0" anchor="t"/>
          <a:lstStyle/>
          <a:p>
            <a:pPr algn="ctr" indent="0" marL="0">
              <a:lnSpc>
                <a:spcPts val="2250"/>
              </a:lnSpc>
              <a:buNone/>
            </a:pPr>
            <a:r>
              <a:rPr lang="en-US" sz="2250" dirty="0">
                <a:solidFill>
                  <a:srgbClr val="FFE5E5"/>
                </a:solidFill>
                <a:latin typeface="Dela Gothic One" pitchFamily="34" charset="0"/>
                <a:ea typeface="Dela Gothic One" pitchFamily="34" charset="-122"/>
                <a:cs typeface="Dela Gothic One" pitchFamily="34" charset="-120"/>
              </a:rPr>
              <a:t>2</a:t>
            </a:r>
            <a:endParaRPr lang="en-US" sz="2250" dirty="0"/>
          </a:p>
        </p:txBody>
      </p:sp>
      <p:sp>
        <p:nvSpPr>
          <p:cNvPr id="15" name="Text 11"/>
          <p:cNvSpPr/>
          <p:nvPr/>
        </p:nvSpPr>
        <p:spPr>
          <a:xfrm>
            <a:off x="5407462" y="5992535"/>
            <a:ext cx="3815477" cy="300276"/>
          </a:xfrm>
          <a:prstGeom prst="rect">
            <a:avLst/>
          </a:prstGeom>
          <a:noFill/>
          <a:ln/>
        </p:spPr>
        <p:txBody>
          <a:bodyPr wrap="none" lIns="0" tIns="0" rIns="0" bIns="0" rtlCol="0" anchor="t"/>
          <a:lstStyle/>
          <a:p>
            <a:pPr algn="ctr" indent="0" marL="0">
              <a:lnSpc>
                <a:spcPts val="2350"/>
              </a:lnSpc>
              <a:buNone/>
            </a:pPr>
            <a:r>
              <a:rPr lang="en-US" sz="1850" dirty="0">
                <a:solidFill>
                  <a:srgbClr val="FFE5E5"/>
                </a:solidFill>
                <a:latin typeface="Dela Gothic One" pitchFamily="34" charset="0"/>
                <a:ea typeface="Dela Gothic One" pitchFamily="34" charset="-122"/>
                <a:cs typeface="Dela Gothic One" pitchFamily="34" charset="-120"/>
              </a:rPr>
              <a:t>Secondary Market Trading</a:t>
            </a:r>
            <a:endParaRPr lang="en-US" sz="1850" dirty="0"/>
          </a:p>
        </p:txBody>
      </p:sp>
      <p:sp>
        <p:nvSpPr>
          <p:cNvPr id="16" name="Text 12"/>
          <p:cNvSpPr/>
          <p:nvPr/>
        </p:nvSpPr>
        <p:spPr>
          <a:xfrm>
            <a:off x="5333167" y="6402348"/>
            <a:ext cx="3964067" cy="875824"/>
          </a:xfrm>
          <a:prstGeom prst="rect">
            <a:avLst/>
          </a:prstGeom>
          <a:noFill/>
          <a:ln/>
        </p:spPr>
        <p:txBody>
          <a:bodyPr wrap="square" lIns="0" tIns="0" rIns="0" bIns="0" rtlCol="0" anchor="t"/>
          <a:lstStyle/>
          <a:p>
            <a:pPr algn="ctr" indent="0" marL="0">
              <a:lnSpc>
                <a:spcPts val="2300"/>
              </a:lnSpc>
              <a:buNone/>
            </a:pPr>
            <a:r>
              <a:rPr lang="en-US" sz="1400" dirty="0">
                <a:solidFill>
                  <a:srgbClr val="FFE5E5"/>
                </a:solidFill>
                <a:latin typeface="DM Sans" pitchFamily="34" charset="0"/>
                <a:ea typeface="DM Sans" pitchFamily="34" charset="-122"/>
                <a:cs typeface="DM Sans" pitchFamily="34" charset="-120"/>
              </a:rPr>
              <a:t>Investors trade the previously issued shares among themselves on an exchange or OTC market.</a:t>
            </a:r>
            <a:endParaRPr lang="en-US" sz="1400" dirty="0"/>
          </a:p>
        </p:txBody>
      </p:sp>
      <p:sp>
        <p:nvSpPr>
          <p:cNvPr id="17" name="Shape 13"/>
          <p:cNvSpPr/>
          <p:nvPr/>
        </p:nvSpPr>
        <p:spPr>
          <a:xfrm>
            <a:off x="11815405" y="5171003"/>
            <a:ext cx="22860" cy="639008"/>
          </a:xfrm>
          <a:prstGeom prst="roundRect">
            <a:avLst>
              <a:gd name="adj" fmla="val 335442"/>
            </a:avLst>
          </a:prstGeom>
          <a:solidFill>
            <a:srgbClr val="8D2424"/>
          </a:solidFill>
          <a:ln/>
        </p:spPr>
      </p:sp>
      <p:sp>
        <p:nvSpPr>
          <p:cNvPr id="18" name="Shape 14"/>
          <p:cNvSpPr/>
          <p:nvPr/>
        </p:nvSpPr>
        <p:spPr>
          <a:xfrm>
            <a:off x="11621453" y="4965621"/>
            <a:ext cx="410766" cy="410766"/>
          </a:xfrm>
          <a:prstGeom prst="roundRect">
            <a:avLst>
              <a:gd name="adj" fmla="val 18668"/>
            </a:avLst>
          </a:prstGeom>
          <a:solidFill>
            <a:srgbClr val="740B0B"/>
          </a:solidFill>
          <a:ln w="7620">
            <a:solidFill>
              <a:srgbClr val="8D2424"/>
            </a:solidFill>
            <a:prstDash val="solid"/>
          </a:ln>
        </p:spPr>
      </p:sp>
      <p:sp>
        <p:nvSpPr>
          <p:cNvPr id="19" name="Text 15"/>
          <p:cNvSpPr/>
          <p:nvPr/>
        </p:nvSpPr>
        <p:spPr>
          <a:xfrm>
            <a:off x="11699796" y="5026819"/>
            <a:ext cx="253960" cy="288250"/>
          </a:xfrm>
          <a:prstGeom prst="rect">
            <a:avLst/>
          </a:prstGeom>
          <a:noFill/>
          <a:ln/>
        </p:spPr>
        <p:txBody>
          <a:bodyPr wrap="none" lIns="0" tIns="0" rIns="0" bIns="0" rtlCol="0" anchor="t"/>
          <a:lstStyle/>
          <a:p>
            <a:pPr algn="ctr" indent="0" marL="0">
              <a:lnSpc>
                <a:spcPts val="2250"/>
              </a:lnSpc>
              <a:buNone/>
            </a:pPr>
            <a:r>
              <a:rPr lang="en-US" sz="2250" dirty="0">
                <a:solidFill>
                  <a:srgbClr val="FFE5E5"/>
                </a:solidFill>
                <a:latin typeface="Dela Gothic One" pitchFamily="34" charset="0"/>
                <a:ea typeface="Dela Gothic One" pitchFamily="34" charset="-122"/>
                <a:cs typeface="Dela Gothic One" pitchFamily="34" charset="-120"/>
              </a:rPr>
              <a:t>3</a:t>
            </a:r>
            <a:endParaRPr lang="en-US" sz="2250" dirty="0"/>
          </a:p>
        </p:txBody>
      </p:sp>
      <p:sp>
        <p:nvSpPr>
          <p:cNvPr id="20" name="Text 16"/>
          <p:cNvSpPr/>
          <p:nvPr/>
        </p:nvSpPr>
        <p:spPr>
          <a:xfrm>
            <a:off x="10229136" y="5992535"/>
            <a:ext cx="3195280" cy="300276"/>
          </a:xfrm>
          <a:prstGeom prst="rect">
            <a:avLst/>
          </a:prstGeom>
          <a:noFill/>
          <a:ln/>
        </p:spPr>
        <p:txBody>
          <a:bodyPr wrap="none" lIns="0" tIns="0" rIns="0" bIns="0" rtlCol="0" anchor="t"/>
          <a:lstStyle/>
          <a:p>
            <a:pPr algn="ctr" indent="0" marL="0">
              <a:lnSpc>
                <a:spcPts val="2350"/>
              </a:lnSpc>
              <a:buNone/>
            </a:pPr>
            <a:r>
              <a:rPr lang="en-US" sz="1850" dirty="0">
                <a:solidFill>
                  <a:srgbClr val="FFE5E5"/>
                </a:solidFill>
                <a:latin typeface="Dela Gothic One" pitchFamily="34" charset="0"/>
                <a:ea typeface="Dela Gothic One" pitchFamily="34" charset="-122"/>
                <a:cs typeface="Dela Gothic One" pitchFamily="34" charset="-120"/>
              </a:rPr>
              <a:t>Company Involvement</a:t>
            </a:r>
            <a:endParaRPr lang="en-US" sz="1850" dirty="0"/>
          </a:p>
        </p:txBody>
      </p:sp>
      <p:sp>
        <p:nvSpPr>
          <p:cNvPr id="21" name="Text 17"/>
          <p:cNvSpPr/>
          <p:nvPr/>
        </p:nvSpPr>
        <p:spPr>
          <a:xfrm>
            <a:off x="9844802" y="6402348"/>
            <a:ext cx="3964067" cy="583883"/>
          </a:xfrm>
          <a:prstGeom prst="rect">
            <a:avLst/>
          </a:prstGeom>
          <a:noFill/>
          <a:ln/>
        </p:spPr>
        <p:txBody>
          <a:bodyPr wrap="square" lIns="0" tIns="0" rIns="0" bIns="0" rtlCol="0" anchor="t"/>
          <a:lstStyle/>
          <a:p>
            <a:pPr algn="ctr" indent="0" marL="0">
              <a:lnSpc>
                <a:spcPts val="2300"/>
              </a:lnSpc>
              <a:buNone/>
            </a:pPr>
            <a:r>
              <a:rPr lang="en-US" sz="1400" dirty="0">
                <a:solidFill>
                  <a:srgbClr val="FFE5E5"/>
                </a:solidFill>
                <a:latin typeface="DM Sans" pitchFamily="34" charset="0"/>
                <a:ea typeface="DM Sans" pitchFamily="34" charset="-122"/>
                <a:cs typeface="DM Sans" pitchFamily="34" charset="-120"/>
              </a:rPr>
              <a:t>The company does not directly participate in secondary market transactions.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1509713"/>
            <a:ext cx="13113782" cy="1425416"/>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Differences between Primary and Secondary Markets</a:t>
            </a:r>
            <a:endParaRPr lang="en-US" sz="4450" dirty="0"/>
          </a:p>
        </p:txBody>
      </p:sp>
      <p:sp>
        <p:nvSpPr>
          <p:cNvPr id="3" name="Text 1"/>
          <p:cNvSpPr/>
          <p:nvPr/>
        </p:nvSpPr>
        <p:spPr>
          <a:xfrm>
            <a:off x="758309" y="3368397"/>
            <a:ext cx="13113782" cy="69342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The primary market involves the initial issuance of securities, while the secondary market involves the trading of existing securities. The primary market focuses on raising capital for issuers, while the secondary market facilitates liquidity for investors.</a:t>
            </a:r>
            <a:endParaRPr lang="en-US" sz="1700" dirty="0"/>
          </a:p>
        </p:txBody>
      </p:sp>
      <p:sp>
        <p:nvSpPr>
          <p:cNvPr id="4" name="Text 2"/>
          <p:cNvSpPr/>
          <p:nvPr/>
        </p:nvSpPr>
        <p:spPr>
          <a:xfrm>
            <a:off x="758309" y="4522113"/>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Primary Market</a:t>
            </a:r>
            <a:endParaRPr lang="en-US" sz="2200" dirty="0"/>
          </a:p>
        </p:txBody>
      </p:sp>
      <p:sp>
        <p:nvSpPr>
          <p:cNvPr id="5" name="Text 3"/>
          <p:cNvSpPr/>
          <p:nvPr/>
        </p:nvSpPr>
        <p:spPr>
          <a:xfrm>
            <a:off x="758309" y="5094923"/>
            <a:ext cx="6292572" cy="346710"/>
          </a:xfrm>
          <a:prstGeom prst="rect">
            <a:avLst/>
          </a:prstGeom>
          <a:noFill/>
          <a:ln/>
        </p:spPr>
        <p:txBody>
          <a:bodyPr wrap="non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New securities are issued.</a:t>
            </a:r>
            <a:endParaRPr lang="en-US" sz="1700" dirty="0"/>
          </a:p>
        </p:txBody>
      </p:sp>
      <p:sp>
        <p:nvSpPr>
          <p:cNvPr id="6" name="Text 4"/>
          <p:cNvSpPr/>
          <p:nvPr/>
        </p:nvSpPr>
        <p:spPr>
          <a:xfrm>
            <a:off x="758309" y="5636538"/>
            <a:ext cx="6292572" cy="346710"/>
          </a:xfrm>
          <a:prstGeom prst="rect">
            <a:avLst/>
          </a:prstGeom>
          <a:noFill/>
          <a:ln/>
        </p:spPr>
        <p:txBody>
          <a:bodyPr wrap="non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Companies and governments raise capital.</a:t>
            </a:r>
            <a:endParaRPr lang="en-US" sz="1700" dirty="0"/>
          </a:p>
        </p:txBody>
      </p:sp>
      <p:sp>
        <p:nvSpPr>
          <p:cNvPr id="7" name="Text 5"/>
          <p:cNvSpPr/>
          <p:nvPr/>
        </p:nvSpPr>
        <p:spPr>
          <a:xfrm>
            <a:off x="758309" y="6178153"/>
            <a:ext cx="6292572" cy="346710"/>
          </a:xfrm>
          <a:prstGeom prst="rect">
            <a:avLst/>
          </a:prstGeom>
          <a:noFill/>
          <a:ln/>
        </p:spPr>
        <p:txBody>
          <a:bodyPr wrap="non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Issuer receives proceeds from the sale.</a:t>
            </a:r>
            <a:endParaRPr lang="en-US" sz="1700" dirty="0"/>
          </a:p>
        </p:txBody>
      </p:sp>
      <p:sp>
        <p:nvSpPr>
          <p:cNvPr id="8" name="Text 6"/>
          <p:cNvSpPr/>
          <p:nvPr/>
        </p:nvSpPr>
        <p:spPr>
          <a:xfrm>
            <a:off x="7587139" y="4522113"/>
            <a:ext cx="3126938" cy="356235"/>
          </a:xfrm>
          <a:prstGeom prst="rect">
            <a:avLst/>
          </a:prstGeom>
          <a:noFill/>
          <a:ln/>
        </p:spPr>
        <p:txBody>
          <a:bodyPr wrap="none" lIns="0" tIns="0" rIns="0" bIns="0" rtlCol="0" anchor="t"/>
          <a:lstStyle/>
          <a:p>
            <a:pPr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Secondary Market</a:t>
            </a:r>
            <a:endParaRPr lang="en-US" sz="2200" dirty="0"/>
          </a:p>
        </p:txBody>
      </p:sp>
      <p:sp>
        <p:nvSpPr>
          <p:cNvPr id="9" name="Text 7"/>
          <p:cNvSpPr/>
          <p:nvPr/>
        </p:nvSpPr>
        <p:spPr>
          <a:xfrm>
            <a:off x="7587139" y="5094923"/>
            <a:ext cx="6292572" cy="346710"/>
          </a:xfrm>
          <a:prstGeom prst="rect">
            <a:avLst/>
          </a:prstGeom>
          <a:noFill/>
          <a:ln/>
        </p:spPr>
        <p:txBody>
          <a:bodyPr wrap="non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Existing securities are traded.</a:t>
            </a:r>
            <a:endParaRPr lang="en-US" sz="1700" dirty="0"/>
          </a:p>
        </p:txBody>
      </p:sp>
      <p:sp>
        <p:nvSpPr>
          <p:cNvPr id="10" name="Text 8"/>
          <p:cNvSpPr/>
          <p:nvPr/>
        </p:nvSpPr>
        <p:spPr>
          <a:xfrm>
            <a:off x="7587139" y="5636538"/>
            <a:ext cx="6292572" cy="346710"/>
          </a:xfrm>
          <a:prstGeom prst="rect">
            <a:avLst/>
          </a:prstGeom>
          <a:noFill/>
          <a:ln/>
        </p:spPr>
        <p:txBody>
          <a:bodyPr wrap="non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Investors buy and sell securities.</a:t>
            </a:r>
            <a:endParaRPr lang="en-US" sz="1700" dirty="0"/>
          </a:p>
        </p:txBody>
      </p:sp>
      <p:sp>
        <p:nvSpPr>
          <p:cNvPr id="11" name="Text 9"/>
          <p:cNvSpPr/>
          <p:nvPr/>
        </p:nvSpPr>
        <p:spPr>
          <a:xfrm>
            <a:off x="7587139" y="6178153"/>
            <a:ext cx="6292572" cy="346710"/>
          </a:xfrm>
          <a:prstGeom prst="rect">
            <a:avLst/>
          </a:prstGeom>
          <a:noFill/>
          <a:ln/>
        </p:spPr>
        <p:txBody>
          <a:bodyPr wrap="non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Issuer does not receive proceeds from the sale.</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4243"/>
          </a:xfrm>
          <a:prstGeom prst="rect">
            <a:avLst/>
          </a:prstGeom>
        </p:spPr>
      </p:pic>
      <p:pic>
        <p:nvPicPr>
          <p:cNvPr id="3" name="Image 1" descr="preencoded.png">    </p:cNvPr>
          <p:cNvPicPr>
            <a:picLocks noChangeAspect="1"/>
          </p:cNvPicPr>
          <p:nvPr/>
        </p:nvPicPr>
        <p:blipFill>
          <a:blip r:embed="rId2"/>
          <a:stretch>
            <a:fillRect/>
          </a:stretch>
        </p:blipFill>
        <p:spPr>
          <a:xfrm>
            <a:off x="236101" y="2445663"/>
            <a:ext cx="5014198" cy="3342799"/>
          </a:xfrm>
          <a:prstGeom prst="rect">
            <a:avLst/>
          </a:prstGeom>
        </p:spPr>
      </p:pic>
      <p:sp>
        <p:nvSpPr>
          <p:cNvPr id="4" name="Text 0"/>
          <p:cNvSpPr/>
          <p:nvPr/>
        </p:nvSpPr>
        <p:spPr>
          <a:xfrm>
            <a:off x="6147435" y="519351"/>
            <a:ext cx="7821930" cy="1242536"/>
          </a:xfrm>
          <a:prstGeom prst="rect">
            <a:avLst/>
          </a:prstGeom>
          <a:noFill/>
          <a:ln/>
        </p:spPr>
        <p:txBody>
          <a:bodyPr wrap="square" lIns="0" tIns="0" rIns="0" bIns="0" rtlCol="0" anchor="t"/>
          <a:lstStyle/>
          <a:p>
            <a:pPr indent="0" marL="0">
              <a:lnSpc>
                <a:spcPts val="4850"/>
              </a:lnSpc>
              <a:buNone/>
            </a:pPr>
            <a:r>
              <a:rPr lang="en-US" sz="3900" dirty="0">
                <a:solidFill>
                  <a:srgbClr val="FAEBEB"/>
                </a:solidFill>
                <a:latin typeface="Dela Gothic One" pitchFamily="34" charset="0"/>
                <a:ea typeface="Dela Gothic One" pitchFamily="34" charset="-122"/>
                <a:cs typeface="Dela Gothic One" pitchFamily="34" charset="-120"/>
              </a:rPr>
              <a:t>Advantages of Primary Market</a:t>
            </a:r>
            <a:endParaRPr lang="en-US" sz="3900" dirty="0"/>
          </a:p>
        </p:txBody>
      </p:sp>
      <p:sp>
        <p:nvSpPr>
          <p:cNvPr id="5" name="Text 1"/>
          <p:cNvSpPr/>
          <p:nvPr/>
        </p:nvSpPr>
        <p:spPr>
          <a:xfrm>
            <a:off x="6147435" y="2045137"/>
            <a:ext cx="7821930" cy="906899"/>
          </a:xfrm>
          <a:prstGeom prst="rect">
            <a:avLst/>
          </a:prstGeom>
          <a:noFill/>
          <a:ln/>
        </p:spPr>
        <p:txBody>
          <a:bodyPr wrap="square" lIns="0" tIns="0" rIns="0" bIns="0" rtlCol="0" anchor="t"/>
          <a:lstStyle/>
          <a:p>
            <a:pPr indent="0" marL="0">
              <a:lnSpc>
                <a:spcPts val="2350"/>
              </a:lnSpc>
              <a:buNone/>
            </a:pPr>
            <a:r>
              <a:rPr lang="en-US" sz="1450" dirty="0">
                <a:solidFill>
                  <a:srgbClr val="FFE5E5"/>
                </a:solidFill>
                <a:latin typeface="DM Sans" pitchFamily="34" charset="0"/>
                <a:ea typeface="DM Sans" pitchFamily="34" charset="-122"/>
                <a:cs typeface="DM Sans" pitchFamily="34" charset="-120"/>
              </a:rPr>
              <a:t>The primary market provides a crucial avenue for companies and governments to raise capital. This capital can be used for various purposes, such as funding expansion, research and development, or infrastructure projects.</a:t>
            </a:r>
            <a:endParaRPr lang="en-US" sz="1450" dirty="0"/>
          </a:p>
        </p:txBody>
      </p:sp>
      <p:pic>
        <p:nvPicPr>
          <p:cNvPr id="6" name="Image 2" descr="preencoded.png">    </p:cNvPr>
          <p:cNvPicPr>
            <a:picLocks noChangeAspect="1"/>
          </p:cNvPicPr>
          <p:nvPr/>
        </p:nvPicPr>
        <p:blipFill>
          <a:blip r:embed="rId3"/>
          <a:stretch>
            <a:fillRect/>
          </a:stretch>
        </p:blipFill>
        <p:spPr>
          <a:xfrm>
            <a:off x="6147435" y="3164443"/>
            <a:ext cx="472202" cy="472202"/>
          </a:xfrm>
          <a:prstGeom prst="rect">
            <a:avLst/>
          </a:prstGeom>
        </p:spPr>
      </p:pic>
      <p:sp>
        <p:nvSpPr>
          <p:cNvPr id="7" name="Text 2"/>
          <p:cNvSpPr/>
          <p:nvPr/>
        </p:nvSpPr>
        <p:spPr>
          <a:xfrm>
            <a:off x="6147435" y="3825478"/>
            <a:ext cx="2693670" cy="310753"/>
          </a:xfrm>
          <a:prstGeom prst="rect">
            <a:avLst/>
          </a:prstGeom>
          <a:noFill/>
          <a:ln/>
        </p:spPr>
        <p:txBody>
          <a:bodyPr wrap="none" lIns="0" tIns="0" rIns="0" bIns="0" rtlCol="0" anchor="t"/>
          <a:lstStyle/>
          <a:p>
            <a:pPr algn="l" indent="0" marL="0">
              <a:lnSpc>
                <a:spcPts val="2400"/>
              </a:lnSpc>
              <a:buNone/>
            </a:pPr>
            <a:r>
              <a:rPr lang="en-US" sz="1950" dirty="0">
                <a:solidFill>
                  <a:srgbClr val="FFE5E5"/>
                </a:solidFill>
                <a:latin typeface="Dela Gothic One" pitchFamily="34" charset="0"/>
                <a:ea typeface="Dela Gothic One" pitchFamily="34" charset="-122"/>
                <a:cs typeface="Dela Gothic One" pitchFamily="34" charset="-120"/>
              </a:rPr>
              <a:t>Capital Formation</a:t>
            </a:r>
            <a:endParaRPr lang="en-US" sz="1950" dirty="0"/>
          </a:p>
        </p:txBody>
      </p:sp>
      <p:sp>
        <p:nvSpPr>
          <p:cNvPr id="8" name="Text 3"/>
          <p:cNvSpPr/>
          <p:nvPr/>
        </p:nvSpPr>
        <p:spPr>
          <a:xfrm>
            <a:off x="6147435" y="4249460"/>
            <a:ext cx="3769281" cy="604599"/>
          </a:xfrm>
          <a:prstGeom prst="rect">
            <a:avLst/>
          </a:prstGeom>
          <a:noFill/>
          <a:ln/>
        </p:spPr>
        <p:txBody>
          <a:bodyPr wrap="square" lIns="0" tIns="0" rIns="0" bIns="0" rtlCol="0" anchor="t"/>
          <a:lstStyle/>
          <a:p>
            <a:pPr algn="l" indent="0" marL="0">
              <a:lnSpc>
                <a:spcPts val="2350"/>
              </a:lnSpc>
              <a:buNone/>
            </a:pPr>
            <a:r>
              <a:rPr lang="en-US" sz="1450" dirty="0">
                <a:solidFill>
                  <a:srgbClr val="FFE5E5"/>
                </a:solidFill>
                <a:latin typeface="DM Sans" pitchFamily="34" charset="0"/>
                <a:ea typeface="DM Sans" pitchFamily="34" charset="-122"/>
                <a:cs typeface="DM Sans" pitchFamily="34" charset="-120"/>
              </a:rPr>
              <a:t>It enables companies to obtain funds needed for growth and innovation.</a:t>
            </a:r>
            <a:endParaRPr lang="en-US" sz="1450" dirty="0"/>
          </a:p>
        </p:txBody>
      </p:sp>
      <p:pic>
        <p:nvPicPr>
          <p:cNvPr id="9" name="Image 3" descr="preencoded.png">    </p:cNvPr>
          <p:cNvPicPr>
            <a:picLocks noChangeAspect="1"/>
          </p:cNvPicPr>
          <p:nvPr/>
        </p:nvPicPr>
        <p:blipFill>
          <a:blip r:embed="rId4"/>
          <a:stretch>
            <a:fillRect/>
          </a:stretch>
        </p:blipFill>
        <p:spPr>
          <a:xfrm>
            <a:off x="10199965" y="3164443"/>
            <a:ext cx="472202" cy="472202"/>
          </a:xfrm>
          <a:prstGeom prst="rect">
            <a:avLst/>
          </a:prstGeom>
        </p:spPr>
      </p:pic>
      <p:sp>
        <p:nvSpPr>
          <p:cNvPr id="10" name="Text 4"/>
          <p:cNvSpPr/>
          <p:nvPr/>
        </p:nvSpPr>
        <p:spPr>
          <a:xfrm>
            <a:off x="10199965" y="3825478"/>
            <a:ext cx="2570321" cy="310753"/>
          </a:xfrm>
          <a:prstGeom prst="rect">
            <a:avLst/>
          </a:prstGeom>
          <a:noFill/>
          <a:ln/>
        </p:spPr>
        <p:txBody>
          <a:bodyPr wrap="none" lIns="0" tIns="0" rIns="0" bIns="0" rtlCol="0" anchor="t"/>
          <a:lstStyle/>
          <a:p>
            <a:pPr algn="l" indent="0" marL="0">
              <a:lnSpc>
                <a:spcPts val="2400"/>
              </a:lnSpc>
              <a:buNone/>
            </a:pPr>
            <a:r>
              <a:rPr lang="en-US" sz="1950" dirty="0">
                <a:solidFill>
                  <a:srgbClr val="FFE5E5"/>
                </a:solidFill>
                <a:latin typeface="Dela Gothic One" pitchFamily="34" charset="0"/>
                <a:ea typeface="Dela Gothic One" pitchFamily="34" charset="-122"/>
                <a:cs typeface="Dela Gothic One" pitchFamily="34" charset="-120"/>
              </a:rPr>
              <a:t>Economic Growth</a:t>
            </a:r>
            <a:endParaRPr lang="en-US" sz="1950" dirty="0"/>
          </a:p>
        </p:txBody>
      </p:sp>
      <p:sp>
        <p:nvSpPr>
          <p:cNvPr id="11" name="Text 5"/>
          <p:cNvSpPr/>
          <p:nvPr/>
        </p:nvSpPr>
        <p:spPr>
          <a:xfrm>
            <a:off x="10199965" y="4249460"/>
            <a:ext cx="3769400" cy="906899"/>
          </a:xfrm>
          <a:prstGeom prst="rect">
            <a:avLst/>
          </a:prstGeom>
          <a:noFill/>
          <a:ln/>
        </p:spPr>
        <p:txBody>
          <a:bodyPr wrap="square" lIns="0" tIns="0" rIns="0" bIns="0" rtlCol="0" anchor="t"/>
          <a:lstStyle/>
          <a:p>
            <a:pPr algn="l" indent="0" marL="0">
              <a:lnSpc>
                <a:spcPts val="2350"/>
              </a:lnSpc>
              <a:buNone/>
            </a:pPr>
            <a:r>
              <a:rPr lang="en-US" sz="1450" dirty="0">
                <a:solidFill>
                  <a:srgbClr val="FFE5E5"/>
                </a:solidFill>
                <a:latin typeface="DM Sans" pitchFamily="34" charset="0"/>
                <a:ea typeface="DM Sans" pitchFamily="34" charset="-122"/>
                <a:cs typeface="DM Sans" pitchFamily="34" charset="-120"/>
              </a:rPr>
              <a:t>It contributes to overall economic development by providing capital for investments.</a:t>
            </a:r>
            <a:endParaRPr lang="en-US" sz="1450" dirty="0"/>
          </a:p>
        </p:txBody>
      </p:sp>
      <p:pic>
        <p:nvPicPr>
          <p:cNvPr id="12" name="Image 4" descr="preencoded.png">    </p:cNvPr>
          <p:cNvPicPr>
            <a:picLocks noChangeAspect="1"/>
          </p:cNvPicPr>
          <p:nvPr/>
        </p:nvPicPr>
        <p:blipFill>
          <a:blip r:embed="rId5"/>
          <a:stretch>
            <a:fillRect/>
          </a:stretch>
        </p:blipFill>
        <p:spPr>
          <a:xfrm>
            <a:off x="6147435" y="5722977"/>
            <a:ext cx="472202" cy="472202"/>
          </a:xfrm>
          <a:prstGeom prst="rect">
            <a:avLst/>
          </a:prstGeom>
        </p:spPr>
      </p:pic>
      <p:sp>
        <p:nvSpPr>
          <p:cNvPr id="13" name="Text 6"/>
          <p:cNvSpPr/>
          <p:nvPr/>
        </p:nvSpPr>
        <p:spPr>
          <a:xfrm>
            <a:off x="6147435" y="6384012"/>
            <a:ext cx="2485430" cy="310753"/>
          </a:xfrm>
          <a:prstGeom prst="rect">
            <a:avLst/>
          </a:prstGeom>
          <a:noFill/>
          <a:ln/>
        </p:spPr>
        <p:txBody>
          <a:bodyPr wrap="none" lIns="0" tIns="0" rIns="0" bIns="0" rtlCol="0" anchor="t"/>
          <a:lstStyle/>
          <a:p>
            <a:pPr algn="l" indent="0" marL="0">
              <a:lnSpc>
                <a:spcPts val="2400"/>
              </a:lnSpc>
              <a:buNone/>
            </a:pPr>
            <a:r>
              <a:rPr lang="en-US" sz="1950" dirty="0">
                <a:solidFill>
                  <a:srgbClr val="FFE5E5"/>
                </a:solidFill>
                <a:latin typeface="Dela Gothic One" pitchFamily="34" charset="0"/>
                <a:ea typeface="Dela Gothic One" pitchFamily="34" charset="-122"/>
                <a:cs typeface="Dela Gothic One" pitchFamily="34" charset="-120"/>
              </a:rPr>
              <a:t>New Ventures</a:t>
            </a:r>
            <a:endParaRPr lang="en-US" sz="1950" dirty="0"/>
          </a:p>
        </p:txBody>
      </p:sp>
      <p:sp>
        <p:nvSpPr>
          <p:cNvPr id="14" name="Text 7"/>
          <p:cNvSpPr/>
          <p:nvPr/>
        </p:nvSpPr>
        <p:spPr>
          <a:xfrm>
            <a:off x="6147435" y="6807994"/>
            <a:ext cx="3769281" cy="604599"/>
          </a:xfrm>
          <a:prstGeom prst="rect">
            <a:avLst/>
          </a:prstGeom>
          <a:noFill/>
          <a:ln/>
        </p:spPr>
        <p:txBody>
          <a:bodyPr wrap="square" lIns="0" tIns="0" rIns="0" bIns="0" rtlCol="0" anchor="t"/>
          <a:lstStyle/>
          <a:p>
            <a:pPr algn="l" indent="0" marL="0">
              <a:lnSpc>
                <a:spcPts val="2350"/>
              </a:lnSpc>
              <a:buNone/>
            </a:pPr>
            <a:r>
              <a:rPr lang="en-US" sz="1450" dirty="0">
                <a:solidFill>
                  <a:srgbClr val="FFE5E5"/>
                </a:solidFill>
                <a:latin typeface="DM Sans" pitchFamily="34" charset="0"/>
                <a:ea typeface="DM Sans" pitchFamily="34" charset="-122"/>
                <a:cs typeface="DM Sans" pitchFamily="34" charset="-120"/>
              </a:rPr>
              <a:t>It allows new businesses to enter the market and create jobs.</a:t>
            </a:r>
            <a:endParaRPr lang="en-US" sz="1450" dirty="0"/>
          </a:p>
        </p:txBody>
      </p:sp>
      <p:pic>
        <p:nvPicPr>
          <p:cNvPr id="15" name="Image 5" descr="preencoded.png">    </p:cNvPr>
          <p:cNvPicPr>
            <a:picLocks noChangeAspect="1"/>
          </p:cNvPicPr>
          <p:nvPr/>
        </p:nvPicPr>
        <p:blipFill>
          <a:blip r:embed="rId6"/>
          <a:stretch>
            <a:fillRect/>
          </a:stretch>
        </p:blipFill>
        <p:spPr>
          <a:xfrm>
            <a:off x="10199965" y="5722977"/>
            <a:ext cx="472202" cy="472202"/>
          </a:xfrm>
          <a:prstGeom prst="rect">
            <a:avLst/>
          </a:prstGeom>
        </p:spPr>
      </p:pic>
      <p:sp>
        <p:nvSpPr>
          <p:cNvPr id="16" name="Text 8"/>
          <p:cNvSpPr/>
          <p:nvPr/>
        </p:nvSpPr>
        <p:spPr>
          <a:xfrm>
            <a:off x="10199965" y="6384012"/>
            <a:ext cx="3134439" cy="310753"/>
          </a:xfrm>
          <a:prstGeom prst="rect">
            <a:avLst/>
          </a:prstGeom>
          <a:noFill/>
          <a:ln/>
        </p:spPr>
        <p:txBody>
          <a:bodyPr wrap="none" lIns="0" tIns="0" rIns="0" bIns="0" rtlCol="0" anchor="t"/>
          <a:lstStyle/>
          <a:p>
            <a:pPr algn="l" indent="0" marL="0">
              <a:lnSpc>
                <a:spcPts val="2400"/>
              </a:lnSpc>
              <a:buNone/>
            </a:pPr>
            <a:r>
              <a:rPr lang="en-US" sz="1950" dirty="0">
                <a:solidFill>
                  <a:srgbClr val="FFE5E5"/>
                </a:solidFill>
                <a:latin typeface="Dela Gothic One" pitchFamily="34" charset="0"/>
                <a:ea typeface="Dela Gothic One" pitchFamily="34" charset="-122"/>
                <a:cs typeface="Dela Gothic One" pitchFamily="34" charset="-120"/>
              </a:rPr>
              <a:t>Public Infrastructure</a:t>
            </a:r>
            <a:endParaRPr lang="en-US" sz="1950" dirty="0"/>
          </a:p>
        </p:txBody>
      </p:sp>
      <p:sp>
        <p:nvSpPr>
          <p:cNvPr id="17" name="Text 9"/>
          <p:cNvSpPr/>
          <p:nvPr/>
        </p:nvSpPr>
        <p:spPr>
          <a:xfrm>
            <a:off x="10199965" y="6807994"/>
            <a:ext cx="3769400" cy="906899"/>
          </a:xfrm>
          <a:prstGeom prst="rect">
            <a:avLst/>
          </a:prstGeom>
          <a:noFill/>
          <a:ln/>
        </p:spPr>
        <p:txBody>
          <a:bodyPr wrap="square" lIns="0" tIns="0" rIns="0" bIns="0" rtlCol="0" anchor="t"/>
          <a:lstStyle/>
          <a:p>
            <a:pPr algn="l" indent="0" marL="0">
              <a:lnSpc>
                <a:spcPts val="2350"/>
              </a:lnSpc>
              <a:buNone/>
            </a:pPr>
            <a:r>
              <a:rPr lang="en-US" sz="1450" dirty="0">
                <a:solidFill>
                  <a:srgbClr val="FFE5E5"/>
                </a:solidFill>
                <a:latin typeface="DM Sans" pitchFamily="34" charset="0"/>
                <a:ea typeface="DM Sans" pitchFamily="34" charset="-122"/>
                <a:cs typeface="DM Sans" pitchFamily="34" charset="-120"/>
              </a:rPr>
              <a:t>It enables governments to finance essential projects, such as roads and hospitals.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672"/>
          </a:xfrm>
          <a:prstGeom prst="rect">
            <a:avLst/>
          </a:prstGeom>
        </p:spPr>
      </p:pic>
      <p:pic>
        <p:nvPicPr>
          <p:cNvPr id="3" name="Image 1" descr="preencoded.png">    </p:cNvPr>
          <p:cNvPicPr>
            <a:picLocks noChangeAspect="1"/>
          </p:cNvPicPr>
          <p:nvPr/>
        </p:nvPicPr>
        <p:blipFill>
          <a:blip r:embed="rId2"/>
          <a:stretch>
            <a:fillRect/>
          </a:stretch>
        </p:blipFill>
        <p:spPr>
          <a:xfrm>
            <a:off x="9380458" y="2302073"/>
            <a:ext cx="5013365" cy="3626406"/>
          </a:xfrm>
          <a:prstGeom prst="rect">
            <a:avLst/>
          </a:prstGeom>
        </p:spPr>
      </p:pic>
      <p:sp>
        <p:nvSpPr>
          <p:cNvPr id="4" name="Text 0"/>
          <p:cNvSpPr/>
          <p:nvPr/>
        </p:nvSpPr>
        <p:spPr>
          <a:xfrm>
            <a:off x="662226" y="520303"/>
            <a:ext cx="7819549" cy="1244679"/>
          </a:xfrm>
          <a:prstGeom prst="rect">
            <a:avLst/>
          </a:prstGeom>
          <a:noFill/>
          <a:ln/>
        </p:spPr>
        <p:txBody>
          <a:bodyPr wrap="square" lIns="0" tIns="0" rIns="0" bIns="0" rtlCol="0" anchor="t"/>
          <a:lstStyle/>
          <a:p>
            <a:pPr indent="0" marL="0">
              <a:lnSpc>
                <a:spcPts val="4900"/>
              </a:lnSpc>
              <a:buNone/>
            </a:pPr>
            <a:r>
              <a:rPr lang="en-US" sz="3900" dirty="0">
                <a:solidFill>
                  <a:srgbClr val="FAEBEB"/>
                </a:solidFill>
                <a:latin typeface="Dela Gothic One" pitchFamily="34" charset="0"/>
                <a:ea typeface="Dela Gothic One" pitchFamily="34" charset="-122"/>
                <a:cs typeface="Dela Gothic One" pitchFamily="34" charset="-120"/>
              </a:rPr>
              <a:t>Advantages of Secondary Market</a:t>
            </a:r>
            <a:endParaRPr lang="en-US" sz="3900" dirty="0"/>
          </a:p>
        </p:txBody>
      </p:sp>
      <p:sp>
        <p:nvSpPr>
          <p:cNvPr id="5" name="Text 1"/>
          <p:cNvSpPr/>
          <p:nvPr/>
        </p:nvSpPr>
        <p:spPr>
          <a:xfrm>
            <a:off x="662226" y="2048708"/>
            <a:ext cx="7819549" cy="907971"/>
          </a:xfrm>
          <a:prstGeom prst="rect">
            <a:avLst/>
          </a:prstGeom>
          <a:noFill/>
          <a:ln/>
        </p:spPr>
        <p:txBody>
          <a:bodyPr wrap="square" lIns="0" tIns="0" rIns="0" bIns="0" rtlCol="0" anchor="t"/>
          <a:lstStyle/>
          <a:p>
            <a:pPr indent="0" marL="0">
              <a:lnSpc>
                <a:spcPts val="2350"/>
              </a:lnSpc>
              <a:buNone/>
            </a:pPr>
            <a:r>
              <a:rPr lang="en-US" sz="1450" dirty="0">
                <a:solidFill>
                  <a:srgbClr val="FFE5E5"/>
                </a:solidFill>
                <a:latin typeface="DM Sans" pitchFamily="34" charset="0"/>
                <a:ea typeface="DM Sans" pitchFamily="34" charset="-122"/>
                <a:cs typeface="DM Sans" pitchFamily="34" charset="-120"/>
              </a:rPr>
              <a:t>The secondary market provides liquidity, allowing investors to easily buy and sell securities. This liquidity helps to ensure that investors can readily convert their investments into cash when needed.</a:t>
            </a:r>
            <a:endParaRPr lang="en-US" sz="1450" dirty="0"/>
          </a:p>
        </p:txBody>
      </p:sp>
      <p:pic>
        <p:nvPicPr>
          <p:cNvPr id="6" name="Image 2" descr="preencoded.png">    </p:cNvPr>
          <p:cNvPicPr>
            <a:picLocks noChangeAspect="1"/>
          </p:cNvPicPr>
          <p:nvPr/>
        </p:nvPicPr>
        <p:blipFill>
          <a:blip r:embed="rId3"/>
          <a:stretch>
            <a:fillRect/>
          </a:stretch>
        </p:blipFill>
        <p:spPr>
          <a:xfrm>
            <a:off x="662226" y="3169444"/>
            <a:ext cx="946071" cy="1513642"/>
          </a:xfrm>
          <a:prstGeom prst="rect">
            <a:avLst/>
          </a:prstGeom>
        </p:spPr>
      </p:pic>
      <p:sp>
        <p:nvSpPr>
          <p:cNvPr id="7" name="Text 2"/>
          <p:cNvSpPr/>
          <p:nvPr/>
        </p:nvSpPr>
        <p:spPr>
          <a:xfrm>
            <a:off x="1892022" y="3358634"/>
            <a:ext cx="2489716" cy="311110"/>
          </a:xfrm>
          <a:prstGeom prst="rect">
            <a:avLst/>
          </a:prstGeom>
          <a:noFill/>
          <a:ln/>
        </p:spPr>
        <p:txBody>
          <a:bodyPr wrap="none" lIns="0" tIns="0" rIns="0" bIns="0" rtlCol="0" anchor="t"/>
          <a:lstStyle/>
          <a:p>
            <a:pPr algn="l" indent="0" marL="0">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Price Discovery</a:t>
            </a:r>
            <a:endParaRPr lang="en-US" sz="1950" dirty="0"/>
          </a:p>
        </p:txBody>
      </p:sp>
      <p:sp>
        <p:nvSpPr>
          <p:cNvPr id="8" name="Text 3"/>
          <p:cNvSpPr/>
          <p:nvPr/>
        </p:nvSpPr>
        <p:spPr>
          <a:xfrm>
            <a:off x="1892022" y="3783211"/>
            <a:ext cx="6589752" cy="605314"/>
          </a:xfrm>
          <a:prstGeom prst="rect">
            <a:avLst/>
          </a:prstGeom>
          <a:noFill/>
          <a:ln/>
        </p:spPr>
        <p:txBody>
          <a:bodyPr wrap="square" lIns="0" tIns="0" rIns="0" bIns="0" rtlCol="0" anchor="t"/>
          <a:lstStyle/>
          <a:p>
            <a:pPr algn="l" indent="0" marL="0">
              <a:lnSpc>
                <a:spcPts val="2350"/>
              </a:lnSpc>
              <a:buNone/>
            </a:pPr>
            <a:r>
              <a:rPr lang="en-US" sz="1450" dirty="0">
                <a:solidFill>
                  <a:srgbClr val="FFE5E5"/>
                </a:solidFill>
                <a:latin typeface="DM Sans" pitchFamily="34" charset="0"/>
                <a:ea typeface="DM Sans" pitchFamily="34" charset="-122"/>
                <a:cs typeface="DM Sans" pitchFamily="34" charset="-120"/>
              </a:rPr>
              <a:t>Trading activity in the secondary market helps determine the fair value of securities.</a:t>
            </a:r>
            <a:endParaRPr lang="en-US" sz="1450" dirty="0"/>
          </a:p>
        </p:txBody>
      </p:sp>
      <p:pic>
        <p:nvPicPr>
          <p:cNvPr id="9" name="Image 3" descr="preencoded.png">    </p:cNvPr>
          <p:cNvPicPr>
            <a:picLocks noChangeAspect="1"/>
          </p:cNvPicPr>
          <p:nvPr/>
        </p:nvPicPr>
        <p:blipFill>
          <a:blip r:embed="rId4"/>
          <a:stretch>
            <a:fillRect/>
          </a:stretch>
        </p:blipFill>
        <p:spPr>
          <a:xfrm>
            <a:off x="662226" y="4683085"/>
            <a:ext cx="946071" cy="1513642"/>
          </a:xfrm>
          <a:prstGeom prst="rect">
            <a:avLst/>
          </a:prstGeom>
        </p:spPr>
      </p:pic>
      <p:sp>
        <p:nvSpPr>
          <p:cNvPr id="10" name="Text 4"/>
          <p:cNvSpPr/>
          <p:nvPr/>
        </p:nvSpPr>
        <p:spPr>
          <a:xfrm>
            <a:off x="1892022" y="4872276"/>
            <a:ext cx="2489716" cy="311110"/>
          </a:xfrm>
          <a:prstGeom prst="rect">
            <a:avLst/>
          </a:prstGeom>
          <a:noFill/>
          <a:ln/>
        </p:spPr>
        <p:txBody>
          <a:bodyPr wrap="none" lIns="0" tIns="0" rIns="0" bIns="0" rtlCol="0" anchor="t"/>
          <a:lstStyle/>
          <a:p>
            <a:pPr algn="l" indent="0" marL="0">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Liquidity</a:t>
            </a:r>
            <a:endParaRPr lang="en-US" sz="1950" dirty="0"/>
          </a:p>
        </p:txBody>
      </p:sp>
      <p:sp>
        <p:nvSpPr>
          <p:cNvPr id="11" name="Text 5"/>
          <p:cNvSpPr/>
          <p:nvPr/>
        </p:nvSpPr>
        <p:spPr>
          <a:xfrm>
            <a:off x="1892022" y="5296853"/>
            <a:ext cx="6589752" cy="605314"/>
          </a:xfrm>
          <a:prstGeom prst="rect">
            <a:avLst/>
          </a:prstGeom>
          <a:noFill/>
          <a:ln/>
        </p:spPr>
        <p:txBody>
          <a:bodyPr wrap="square" lIns="0" tIns="0" rIns="0" bIns="0" rtlCol="0" anchor="t"/>
          <a:lstStyle/>
          <a:p>
            <a:pPr algn="l" indent="0" marL="0">
              <a:lnSpc>
                <a:spcPts val="2350"/>
              </a:lnSpc>
              <a:buNone/>
            </a:pPr>
            <a:r>
              <a:rPr lang="en-US" sz="1450" dirty="0">
                <a:solidFill>
                  <a:srgbClr val="FFE5E5"/>
                </a:solidFill>
                <a:latin typeface="DM Sans" pitchFamily="34" charset="0"/>
                <a:ea typeface="DM Sans" pitchFamily="34" charset="-122"/>
                <a:cs typeface="DM Sans" pitchFamily="34" charset="-120"/>
              </a:rPr>
              <a:t>Investors can easily buy and sell securities, ensuring they can access their capital.</a:t>
            </a:r>
            <a:endParaRPr lang="en-US" sz="1450" dirty="0"/>
          </a:p>
        </p:txBody>
      </p:sp>
      <p:pic>
        <p:nvPicPr>
          <p:cNvPr id="12" name="Image 4" descr="preencoded.png">    </p:cNvPr>
          <p:cNvPicPr>
            <a:picLocks noChangeAspect="1"/>
          </p:cNvPicPr>
          <p:nvPr/>
        </p:nvPicPr>
        <p:blipFill>
          <a:blip r:embed="rId5"/>
          <a:stretch>
            <a:fillRect/>
          </a:stretch>
        </p:blipFill>
        <p:spPr>
          <a:xfrm>
            <a:off x="662226" y="6196727"/>
            <a:ext cx="946071" cy="1513642"/>
          </a:xfrm>
          <a:prstGeom prst="rect">
            <a:avLst/>
          </a:prstGeom>
        </p:spPr>
      </p:pic>
      <p:sp>
        <p:nvSpPr>
          <p:cNvPr id="13" name="Text 6"/>
          <p:cNvSpPr/>
          <p:nvPr/>
        </p:nvSpPr>
        <p:spPr>
          <a:xfrm>
            <a:off x="1892022" y="6385917"/>
            <a:ext cx="2651641" cy="311110"/>
          </a:xfrm>
          <a:prstGeom prst="rect">
            <a:avLst/>
          </a:prstGeom>
          <a:noFill/>
          <a:ln/>
        </p:spPr>
        <p:txBody>
          <a:bodyPr wrap="none" lIns="0" tIns="0" rIns="0" bIns="0" rtlCol="0" anchor="t"/>
          <a:lstStyle/>
          <a:p>
            <a:pPr algn="l" indent="0" marL="0">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Risk Management</a:t>
            </a:r>
            <a:endParaRPr lang="en-US" sz="1950" dirty="0"/>
          </a:p>
        </p:txBody>
      </p:sp>
      <p:sp>
        <p:nvSpPr>
          <p:cNvPr id="14" name="Text 7"/>
          <p:cNvSpPr/>
          <p:nvPr/>
        </p:nvSpPr>
        <p:spPr>
          <a:xfrm>
            <a:off x="1892022" y="6810494"/>
            <a:ext cx="6589752" cy="605314"/>
          </a:xfrm>
          <a:prstGeom prst="rect">
            <a:avLst/>
          </a:prstGeom>
          <a:noFill/>
          <a:ln/>
        </p:spPr>
        <p:txBody>
          <a:bodyPr wrap="square" lIns="0" tIns="0" rIns="0" bIns="0" rtlCol="0" anchor="t"/>
          <a:lstStyle/>
          <a:p>
            <a:pPr algn="l" indent="0" marL="0">
              <a:lnSpc>
                <a:spcPts val="2350"/>
              </a:lnSpc>
              <a:buNone/>
            </a:pPr>
            <a:r>
              <a:rPr lang="en-US" sz="1450" dirty="0">
                <a:solidFill>
                  <a:srgbClr val="FFE5E5"/>
                </a:solidFill>
                <a:latin typeface="DM Sans" pitchFamily="34" charset="0"/>
                <a:ea typeface="DM Sans" pitchFamily="34" charset="-122"/>
                <a:cs typeface="DM Sans" pitchFamily="34" charset="-120"/>
              </a:rPr>
              <a:t>Investors can reduce their risk by diversifying their portfolios through trading in the secondary market.</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29722" y="494824"/>
            <a:ext cx="13370957" cy="1183719"/>
          </a:xfrm>
          <a:prstGeom prst="rect">
            <a:avLst/>
          </a:prstGeom>
          <a:noFill/>
          <a:ln/>
        </p:spPr>
        <p:txBody>
          <a:bodyPr wrap="square" lIns="0" tIns="0" rIns="0" bIns="0" rtlCol="0" anchor="t"/>
          <a:lstStyle/>
          <a:p>
            <a:pPr indent="0" marL="0">
              <a:lnSpc>
                <a:spcPts val="4650"/>
              </a:lnSpc>
              <a:buNone/>
            </a:pPr>
            <a:r>
              <a:rPr lang="en-US" sz="3700" dirty="0">
                <a:solidFill>
                  <a:srgbClr val="FAEBEB"/>
                </a:solidFill>
                <a:latin typeface="Dela Gothic One" pitchFamily="34" charset="0"/>
                <a:ea typeface="Dela Gothic One" pitchFamily="34" charset="-122"/>
                <a:cs typeface="Dela Gothic One" pitchFamily="34" charset="-120"/>
              </a:rPr>
              <a:t>Importance of both Primary and Secondary Markets</a:t>
            </a:r>
            <a:endParaRPr lang="en-US" sz="3700" dirty="0"/>
          </a:p>
        </p:txBody>
      </p:sp>
      <p:sp>
        <p:nvSpPr>
          <p:cNvPr id="3" name="Text 1"/>
          <p:cNvSpPr/>
          <p:nvPr/>
        </p:nvSpPr>
        <p:spPr>
          <a:xfrm>
            <a:off x="629722" y="2038350"/>
            <a:ext cx="13370957" cy="575548"/>
          </a:xfrm>
          <a:prstGeom prst="rect">
            <a:avLst/>
          </a:prstGeom>
          <a:noFill/>
          <a:ln/>
        </p:spPr>
        <p:txBody>
          <a:bodyPr wrap="square" lIns="0" tIns="0" rIns="0" bIns="0" rtlCol="0" anchor="t"/>
          <a:lstStyle/>
          <a:p>
            <a:pPr indent="0" marL="0">
              <a:lnSpc>
                <a:spcPts val="2250"/>
              </a:lnSpc>
              <a:buNone/>
            </a:pPr>
            <a:r>
              <a:rPr lang="en-US" sz="1400" dirty="0">
                <a:solidFill>
                  <a:srgbClr val="FFE5E5"/>
                </a:solidFill>
                <a:latin typeface="DM Sans" pitchFamily="34" charset="0"/>
                <a:ea typeface="DM Sans" pitchFamily="34" charset="-122"/>
                <a:cs typeface="DM Sans" pitchFamily="34" charset="-120"/>
              </a:rPr>
              <a:t>Both the primary and secondary markets are essential for the efficient functioning of the financial system. The primary market provides a mechanism for companies and governments to raise capital, while the secondary market provides liquidity for investors.</a:t>
            </a:r>
            <a:endParaRPr lang="en-US" sz="1400" dirty="0"/>
          </a:p>
        </p:txBody>
      </p:sp>
      <p:pic>
        <p:nvPicPr>
          <p:cNvPr id="4" name="Image 0" descr="preencoded.png">    </p:cNvPr>
          <p:cNvPicPr>
            <a:picLocks noChangeAspect="1"/>
          </p:cNvPicPr>
          <p:nvPr/>
        </p:nvPicPr>
        <p:blipFill>
          <a:blip r:embed="rId1"/>
          <a:stretch>
            <a:fillRect/>
          </a:stretch>
        </p:blipFill>
        <p:spPr>
          <a:xfrm>
            <a:off x="629722" y="2816304"/>
            <a:ext cx="6550462" cy="4048482"/>
          </a:xfrm>
          <a:prstGeom prst="rect">
            <a:avLst/>
          </a:prstGeom>
        </p:spPr>
      </p:pic>
      <p:sp>
        <p:nvSpPr>
          <p:cNvPr id="5" name="Text 2"/>
          <p:cNvSpPr/>
          <p:nvPr/>
        </p:nvSpPr>
        <p:spPr>
          <a:xfrm>
            <a:off x="629722" y="7089696"/>
            <a:ext cx="2367796" cy="295989"/>
          </a:xfrm>
          <a:prstGeom prst="rect">
            <a:avLst/>
          </a:prstGeom>
          <a:noFill/>
          <a:ln/>
        </p:spPr>
        <p:txBody>
          <a:bodyPr wrap="none" lIns="0" tIns="0" rIns="0" bIns="0" rtlCol="0" anchor="t"/>
          <a:lstStyle/>
          <a:p>
            <a:pPr algn="l" indent="0" marL="0">
              <a:lnSpc>
                <a:spcPts val="2300"/>
              </a:lnSpc>
              <a:buNone/>
            </a:pPr>
            <a:r>
              <a:rPr lang="en-US" sz="1850" dirty="0">
                <a:solidFill>
                  <a:srgbClr val="FFE5E5"/>
                </a:solidFill>
                <a:latin typeface="Dela Gothic One" pitchFamily="34" charset="0"/>
                <a:ea typeface="Dela Gothic One" pitchFamily="34" charset="-122"/>
                <a:cs typeface="Dela Gothic One" pitchFamily="34" charset="-120"/>
              </a:rPr>
              <a:t>Primary Market</a:t>
            </a:r>
            <a:endParaRPr lang="en-US" sz="1850" dirty="0"/>
          </a:p>
        </p:txBody>
      </p:sp>
      <p:sp>
        <p:nvSpPr>
          <p:cNvPr id="6" name="Text 3"/>
          <p:cNvSpPr/>
          <p:nvPr/>
        </p:nvSpPr>
        <p:spPr>
          <a:xfrm>
            <a:off x="629722" y="7493556"/>
            <a:ext cx="6550462" cy="287774"/>
          </a:xfrm>
          <a:prstGeom prst="rect">
            <a:avLst/>
          </a:prstGeom>
          <a:noFill/>
          <a:ln/>
        </p:spPr>
        <p:txBody>
          <a:bodyPr wrap="none" lIns="0" tIns="0" rIns="0" bIns="0" rtlCol="0" anchor="t"/>
          <a:lstStyle/>
          <a:p>
            <a:pPr algn="l" indent="0" marL="0">
              <a:lnSpc>
                <a:spcPts val="2250"/>
              </a:lnSpc>
              <a:buNone/>
            </a:pPr>
            <a:r>
              <a:rPr lang="en-US" sz="1400" dirty="0">
                <a:solidFill>
                  <a:srgbClr val="FFE5E5"/>
                </a:solidFill>
                <a:latin typeface="DM Sans" pitchFamily="34" charset="0"/>
                <a:ea typeface="DM Sans" pitchFamily="34" charset="-122"/>
                <a:cs typeface="DM Sans" pitchFamily="34" charset="-120"/>
              </a:rPr>
              <a:t>Provides capital for new ventures, expansions, and public projects.</a:t>
            </a:r>
            <a:endParaRPr lang="en-US" sz="1400" dirty="0"/>
          </a:p>
        </p:txBody>
      </p:sp>
      <p:pic>
        <p:nvPicPr>
          <p:cNvPr id="7" name="Image 1" descr="preencoded.png">    </p:cNvPr>
          <p:cNvPicPr>
            <a:picLocks noChangeAspect="1"/>
          </p:cNvPicPr>
          <p:nvPr/>
        </p:nvPicPr>
        <p:blipFill>
          <a:blip r:embed="rId2"/>
          <a:stretch>
            <a:fillRect/>
          </a:stretch>
        </p:blipFill>
        <p:spPr>
          <a:xfrm>
            <a:off x="7450098" y="2816304"/>
            <a:ext cx="6550581" cy="4048482"/>
          </a:xfrm>
          <a:prstGeom prst="rect">
            <a:avLst/>
          </a:prstGeom>
        </p:spPr>
      </p:pic>
      <p:sp>
        <p:nvSpPr>
          <p:cNvPr id="8" name="Text 4"/>
          <p:cNvSpPr/>
          <p:nvPr/>
        </p:nvSpPr>
        <p:spPr>
          <a:xfrm>
            <a:off x="7450098" y="7089696"/>
            <a:ext cx="2596634" cy="295989"/>
          </a:xfrm>
          <a:prstGeom prst="rect">
            <a:avLst/>
          </a:prstGeom>
          <a:noFill/>
          <a:ln/>
        </p:spPr>
        <p:txBody>
          <a:bodyPr wrap="none" lIns="0" tIns="0" rIns="0" bIns="0" rtlCol="0" anchor="t"/>
          <a:lstStyle/>
          <a:p>
            <a:pPr algn="l" indent="0" marL="0">
              <a:lnSpc>
                <a:spcPts val="2300"/>
              </a:lnSpc>
              <a:buNone/>
            </a:pPr>
            <a:r>
              <a:rPr lang="en-US" sz="1850" dirty="0">
                <a:solidFill>
                  <a:srgbClr val="FFE5E5"/>
                </a:solidFill>
                <a:latin typeface="Dela Gothic One" pitchFamily="34" charset="0"/>
                <a:ea typeface="Dela Gothic One" pitchFamily="34" charset="-122"/>
                <a:cs typeface="Dela Gothic One" pitchFamily="34" charset="-120"/>
              </a:rPr>
              <a:t>Secondary Market</a:t>
            </a:r>
            <a:endParaRPr lang="en-US" sz="1850" dirty="0"/>
          </a:p>
        </p:txBody>
      </p:sp>
      <p:sp>
        <p:nvSpPr>
          <p:cNvPr id="9" name="Text 5"/>
          <p:cNvSpPr/>
          <p:nvPr/>
        </p:nvSpPr>
        <p:spPr>
          <a:xfrm>
            <a:off x="7450098" y="7493556"/>
            <a:ext cx="6550581" cy="575548"/>
          </a:xfrm>
          <a:prstGeom prst="rect">
            <a:avLst/>
          </a:prstGeom>
          <a:noFill/>
          <a:ln/>
        </p:spPr>
        <p:txBody>
          <a:bodyPr wrap="square" lIns="0" tIns="0" rIns="0" bIns="0" rtlCol="0" anchor="t"/>
          <a:lstStyle/>
          <a:p>
            <a:pPr algn="l" indent="0" marL="0">
              <a:lnSpc>
                <a:spcPts val="2250"/>
              </a:lnSpc>
              <a:buNone/>
            </a:pPr>
            <a:r>
              <a:rPr lang="en-US" sz="1400" dirty="0">
                <a:solidFill>
                  <a:srgbClr val="FFE5E5"/>
                </a:solidFill>
                <a:latin typeface="DM Sans" pitchFamily="34" charset="0"/>
                <a:ea typeface="DM Sans" pitchFamily="34" charset="-122"/>
                <a:cs typeface="DM Sans" pitchFamily="34" charset="-120"/>
              </a:rPr>
              <a:t>Facilitates trading of existing securities, allowing investors to diversify and manage risk.</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2024-09-09T04:37:28Z</dcterms:created>
  <dcterms:modified xsi:type="dcterms:W3CDTF">2024-09-09T04:37:28Z</dcterms:modified>
</cp:coreProperties>
</file>